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40" r:id="rId2"/>
    <p:sldId id="344" r:id="rId3"/>
    <p:sldId id="360" r:id="rId4"/>
    <p:sldId id="346" r:id="rId5"/>
    <p:sldId id="351" r:id="rId6"/>
    <p:sldId id="361" r:id="rId7"/>
    <p:sldId id="359" r:id="rId8"/>
    <p:sldId id="355" r:id="rId9"/>
    <p:sldId id="357" r:id="rId10"/>
    <p:sldId id="358" r:id="rId11"/>
    <p:sldId id="285" r:id="rId12"/>
  </p:sldIdLst>
  <p:sldSz cx="12192000" cy="6858000"/>
  <p:notesSz cx="6797675" cy="9872663"/>
  <p:embeddedFontLst>
    <p:embeddedFont>
      <p:font typeface="Arial Narrow" panose="020B0606020202030204" pitchFamily="3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entury Gothic" panose="020B0502020202020204" pitchFamily="34" charset="0"/>
      <p:regular r:id="rId23"/>
      <p:bold r:id="rId24"/>
      <p:italic r:id="rId25"/>
      <p:boldItalic r:id="rId26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2" userDrawn="1">
          <p15:clr>
            <a:srgbClr val="A4A3A4"/>
          </p15:clr>
        </p15:guide>
        <p15:guide id="2" pos="6289" userDrawn="1">
          <p15:clr>
            <a:srgbClr val="A4A3A4"/>
          </p15:clr>
        </p15:guide>
        <p15:guide id="3" userDrawn="1">
          <p15:clr>
            <a:srgbClr val="A4A3A4"/>
          </p15:clr>
        </p15:guide>
        <p15:guide id="4" pos="6788" userDrawn="1">
          <p15:clr>
            <a:srgbClr val="A4A3A4"/>
          </p15:clr>
        </p15:guide>
        <p15:guide id="5" orient="horz" pos="61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/>
  <p:cmAuthor id="2" name="Пользователь Windows" initials="ПW" lastIdx="1" clrIdx="1"/>
  <p:cmAuthor id="3" name="Дмитрий Андреенко" initials="ДА" lastIdx="2" clrIdx="2">
    <p:extLst>
      <p:ext uri="{19B8F6BF-5375-455C-9EA6-DF929625EA0E}">
        <p15:presenceInfo xmlns:p15="http://schemas.microsoft.com/office/powerpoint/2012/main" userId="bc499fe68773124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4684"/>
    <a:srgbClr val="00888E"/>
    <a:srgbClr val="CEDE53"/>
    <a:srgbClr val="7A4784"/>
    <a:srgbClr val="FFFFFF"/>
    <a:srgbClr val="DDDDDD"/>
    <a:srgbClr val="348990"/>
    <a:srgbClr val="E5C946"/>
    <a:srgbClr val="023059"/>
    <a:srgbClr val="CD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FDAE9B-43FB-4976-B9A6-02B636C34778}" v="149" dt="2022-08-30T15:11:25.4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81" autoAdjust="0"/>
    <p:restoredTop sz="89116" autoAdjust="0"/>
  </p:normalViewPr>
  <p:slideViewPr>
    <p:cSldViewPr showGuides="1">
      <p:cViewPr varScale="1">
        <p:scale>
          <a:sx n="77" d="100"/>
          <a:sy n="77" d="100"/>
        </p:scale>
        <p:origin x="1032" y="58"/>
      </p:cViewPr>
      <p:guideLst>
        <p:guide orient="horz" pos="1752"/>
        <p:guide pos="6289"/>
        <p:guide/>
        <p:guide pos="6788"/>
        <p:guide orient="horz" pos="6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7772E1-0FA8-4779-83F6-7C39594CFBED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58CC44-A584-414E-BF4B-2BF105D1F9FF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tx1"/>
              </a:solidFill>
            </a:rPr>
            <a:t>Руководитель–технократ/администратор</a:t>
          </a:r>
        </a:p>
      </dgm:t>
    </dgm:pt>
    <dgm:pt modelId="{B40692E5-6CFF-4C70-A2A8-8CF9D615783D}" type="parTrans" cxnId="{9627A571-2BAA-4453-816E-600E68382F7E}">
      <dgm:prSet/>
      <dgm:spPr/>
      <dgm:t>
        <a:bodyPr/>
        <a:lstStyle/>
        <a:p>
          <a:endParaRPr lang="ru-RU"/>
        </a:p>
      </dgm:t>
    </dgm:pt>
    <dgm:pt modelId="{8422AB7D-BF55-48F6-87D8-833E5794A1BE}" type="sibTrans" cxnId="{9627A571-2BAA-4453-816E-600E68382F7E}">
      <dgm:prSet/>
      <dgm:spPr/>
      <dgm:t>
        <a:bodyPr/>
        <a:lstStyle/>
        <a:p>
          <a:endParaRPr lang="ru-RU"/>
        </a:p>
      </dgm:t>
    </dgm:pt>
    <dgm:pt modelId="{9E22D374-4684-497E-B816-639D47BDF017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tx1"/>
              </a:solidFill>
            </a:rPr>
            <a:t>Руководитель – </a:t>
          </a:r>
        </a:p>
        <a:p>
          <a:r>
            <a:rPr lang="ru-RU" sz="1600" b="1" dirty="0">
              <a:solidFill>
                <a:schemeClr val="tx1"/>
              </a:solidFill>
            </a:rPr>
            <a:t>отраслевой лидер</a:t>
          </a:r>
        </a:p>
      </dgm:t>
    </dgm:pt>
    <dgm:pt modelId="{C65BB3A2-1430-49EE-8587-5FB70164453F}" type="parTrans" cxnId="{56DA8CB7-9045-422B-BEE7-DC7C14179DFF}">
      <dgm:prSet/>
      <dgm:spPr/>
      <dgm:t>
        <a:bodyPr/>
        <a:lstStyle/>
        <a:p>
          <a:endParaRPr lang="ru-RU"/>
        </a:p>
      </dgm:t>
    </dgm:pt>
    <dgm:pt modelId="{2F9E0D49-3905-40DF-A6F6-7109EF85359C}" type="sibTrans" cxnId="{56DA8CB7-9045-422B-BEE7-DC7C14179DFF}">
      <dgm:prSet/>
      <dgm:spPr/>
      <dgm:t>
        <a:bodyPr/>
        <a:lstStyle/>
        <a:p>
          <a:endParaRPr lang="ru-RU"/>
        </a:p>
      </dgm:t>
    </dgm:pt>
    <dgm:pt modelId="{19BED0F4-2C5F-4085-9265-5E6B92452D35}" type="pres">
      <dgm:prSet presAssocID="{397772E1-0FA8-4779-83F6-7C39594CFBED}" presName="compositeShape" presStyleCnt="0">
        <dgm:presLayoutVars>
          <dgm:chMax val="2"/>
          <dgm:dir/>
          <dgm:resizeHandles val="exact"/>
        </dgm:presLayoutVars>
      </dgm:prSet>
      <dgm:spPr/>
    </dgm:pt>
    <dgm:pt modelId="{D052B240-BA50-4114-8EE6-99573843CD4A}" type="pres">
      <dgm:prSet presAssocID="{397772E1-0FA8-4779-83F6-7C39594CFBED}" presName="ribbon" presStyleLbl="node1" presStyleIdx="0" presStyleCnt="1" custScaleX="239396" custLinFactNeighborX="10206"/>
      <dgm:spPr>
        <a:solidFill>
          <a:srgbClr val="33CCCC"/>
        </a:solidFill>
        <a:ln>
          <a:solidFill>
            <a:srgbClr val="009999"/>
          </a:solidFill>
        </a:ln>
      </dgm:spPr>
    </dgm:pt>
    <dgm:pt modelId="{3EB21538-32D0-410F-869F-2921809C2679}" type="pres">
      <dgm:prSet presAssocID="{397772E1-0FA8-4779-83F6-7C39594CFBED}" presName="leftArrowText" presStyleLbl="node1" presStyleIdx="0" presStyleCnt="1" custScaleX="275971" custLinFactNeighborX="-83326" custLinFactNeighborY="-6139">
        <dgm:presLayoutVars>
          <dgm:chMax val="0"/>
          <dgm:bulletEnabled val="1"/>
        </dgm:presLayoutVars>
      </dgm:prSet>
      <dgm:spPr/>
    </dgm:pt>
    <dgm:pt modelId="{1394D36F-690A-4B67-B8AD-7B71ECF19E44}" type="pres">
      <dgm:prSet presAssocID="{397772E1-0FA8-4779-83F6-7C39594CFBED}" presName="rightArrowText" presStyleLbl="node1" presStyleIdx="0" presStyleCnt="1" custScaleX="261185" custScaleY="118547" custLinFactNeighborX="85862" custLinFactNeighborY="717">
        <dgm:presLayoutVars>
          <dgm:chMax val="0"/>
          <dgm:bulletEnabled val="1"/>
        </dgm:presLayoutVars>
      </dgm:prSet>
      <dgm:spPr/>
    </dgm:pt>
  </dgm:ptLst>
  <dgm:cxnLst>
    <dgm:cxn modelId="{B9092F1F-0080-4E7C-9704-57D9D8604497}" type="presOf" srcId="{3558CC44-A584-414E-BF4B-2BF105D1F9FF}" destId="{3EB21538-32D0-410F-869F-2921809C2679}" srcOrd="0" destOrd="0" presId="urn:microsoft.com/office/officeart/2005/8/layout/arrow6"/>
    <dgm:cxn modelId="{1B7EC665-1C9D-4508-9C5F-EDE12B5B47BB}" type="presOf" srcId="{9E22D374-4684-497E-B816-639D47BDF017}" destId="{1394D36F-690A-4B67-B8AD-7B71ECF19E44}" srcOrd="0" destOrd="0" presId="urn:microsoft.com/office/officeart/2005/8/layout/arrow6"/>
    <dgm:cxn modelId="{9627A571-2BAA-4453-816E-600E68382F7E}" srcId="{397772E1-0FA8-4779-83F6-7C39594CFBED}" destId="{3558CC44-A584-414E-BF4B-2BF105D1F9FF}" srcOrd="0" destOrd="0" parTransId="{B40692E5-6CFF-4C70-A2A8-8CF9D615783D}" sibTransId="{8422AB7D-BF55-48F6-87D8-833E5794A1BE}"/>
    <dgm:cxn modelId="{A7BBB9B1-0729-456C-8D3A-81EBA027EC84}" type="presOf" srcId="{397772E1-0FA8-4779-83F6-7C39594CFBED}" destId="{19BED0F4-2C5F-4085-9265-5E6B92452D35}" srcOrd="0" destOrd="0" presId="urn:microsoft.com/office/officeart/2005/8/layout/arrow6"/>
    <dgm:cxn modelId="{56DA8CB7-9045-422B-BEE7-DC7C14179DFF}" srcId="{397772E1-0FA8-4779-83F6-7C39594CFBED}" destId="{9E22D374-4684-497E-B816-639D47BDF017}" srcOrd="1" destOrd="0" parTransId="{C65BB3A2-1430-49EE-8587-5FB70164453F}" sibTransId="{2F9E0D49-3905-40DF-A6F6-7109EF85359C}"/>
    <dgm:cxn modelId="{72251C5A-1B17-4DE1-B8F9-747E1C88D14C}" type="presParOf" srcId="{19BED0F4-2C5F-4085-9265-5E6B92452D35}" destId="{D052B240-BA50-4114-8EE6-99573843CD4A}" srcOrd="0" destOrd="0" presId="urn:microsoft.com/office/officeart/2005/8/layout/arrow6"/>
    <dgm:cxn modelId="{9B855490-A79B-4C64-857F-551138F2738A}" type="presParOf" srcId="{19BED0F4-2C5F-4085-9265-5E6B92452D35}" destId="{3EB21538-32D0-410F-869F-2921809C2679}" srcOrd="1" destOrd="0" presId="urn:microsoft.com/office/officeart/2005/8/layout/arrow6"/>
    <dgm:cxn modelId="{19FE67BE-58C7-4227-B3F2-8468D6892A08}" type="presParOf" srcId="{19BED0F4-2C5F-4085-9265-5E6B92452D35}" destId="{1394D36F-690A-4B67-B8AD-7B71ECF19E44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7772E1-0FA8-4779-83F6-7C39594CFBED}" type="doc">
      <dgm:prSet loTypeId="urn:microsoft.com/office/officeart/2005/8/layout/arrow6" loCatId="relationship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3558CC44-A584-414E-BF4B-2BF105D1F9FF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tx1"/>
              </a:solidFill>
            </a:rPr>
            <a:t>Последовательная траектория развития</a:t>
          </a:r>
        </a:p>
      </dgm:t>
    </dgm:pt>
    <dgm:pt modelId="{B40692E5-6CFF-4C70-A2A8-8CF9D615783D}" type="parTrans" cxnId="{9627A571-2BAA-4453-816E-600E68382F7E}">
      <dgm:prSet/>
      <dgm:spPr/>
      <dgm:t>
        <a:bodyPr/>
        <a:lstStyle/>
        <a:p>
          <a:endParaRPr lang="ru-RU"/>
        </a:p>
      </dgm:t>
    </dgm:pt>
    <dgm:pt modelId="{8422AB7D-BF55-48F6-87D8-833E5794A1BE}" type="sibTrans" cxnId="{9627A571-2BAA-4453-816E-600E68382F7E}">
      <dgm:prSet/>
      <dgm:spPr/>
      <dgm:t>
        <a:bodyPr/>
        <a:lstStyle/>
        <a:p>
          <a:endParaRPr lang="ru-RU"/>
        </a:p>
      </dgm:t>
    </dgm:pt>
    <dgm:pt modelId="{9E22D374-4684-497E-B816-639D47BDF017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tx1"/>
              </a:solidFill>
            </a:rPr>
            <a:t>Гибкая, цикличная траектория развития</a:t>
          </a:r>
        </a:p>
      </dgm:t>
    </dgm:pt>
    <dgm:pt modelId="{C65BB3A2-1430-49EE-8587-5FB70164453F}" type="parTrans" cxnId="{56DA8CB7-9045-422B-BEE7-DC7C14179DFF}">
      <dgm:prSet/>
      <dgm:spPr/>
      <dgm:t>
        <a:bodyPr/>
        <a:lstStyle/>
        <a:p>
          <a:endParaRPr lang="ru-RU"/>
        </a:p>
      </dgm:t>
    </dgm:pt>
    <dgm:pt modelId="{2F9E0D49-3905-40DF-A6F6-7109EF85359C}" type="sibTrans" cxnId="{56DA8CB7-9045-422B-BEE7-DC7C14179DFF}">
      <dgm:prSet/>
      <dgm:spPr/>
      <dgm:t>
        <a:bodyPr/>
        <a:lstStyle/>
        <a:p>
          <a:endParaRPr lang="ru-RU"/>
        </a:p>
      </dgm:t>
    </dgm:pt>
    <dgm:pt modelId="{19BED0F4-2C5F-4085-9265-5E6B92452D35}" type="pres">
      <dgm:prSet presAssocID="{397772E1-0FA8-4779-83F6-7C39594CFBED}" presName="compositeShape" presStyleCnt="0">
        <dgm:presLayoutVars>
          <dgm:chMax val="2"/>
          <dgm:dir/>
          <dgm:resizeHandles val="exact"/>
        </dgm:presLayoutVars>
      </dgm:prSet>
      <dgm:spPr/>
    </dgm:pt>
    <dgm:pt modelId="{D052B240-BA50-4114-8EE6-99573843CD4A}" type="pres">
      <dgm:prSet presAssocID="{397772E1-0FA8-4779-83F6-7C39594CFBED}" presName="ribbon" presStyleLbl="node1" presStyleIdx="0" presStyleCnt="1" custScaleX="283794" custLinFactNeighborX="-3376"/>
      <dgm:spPr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</dgm:spPr>
    </dgm:pt>
    <dgm:pt modelId="{3EB21538-32D0-410F-869F-2921809C2679}" type="pres">
      <dgm:prSet presAssocID="{397772E1-0FA8-4779-83F6-7C39594CFBED}" presName="leftArrowText" presStyleLbl="node1" presStyleIdx="0" presStyleCnt="1" custScaleX="270679" custLinFactX="-6553" custLinFactNeighborX="-100000">
        <dgm:presLayoutVars>
          <dgm:chMax val="0"/>
          <dgm:bulletEnabled val="1"/>
        </dgm:presLayoutVars>
      </dgm:prSet>
      <dgm:spPr/>
    </dgm:pt>
    <dgm:pt modelId="{1394D36F-690A-4B67-B8AD-7B71ECF19E44}" type="pres">
      <dgm:prSet presAssocID="{397772E1-0FA8-4779-83F6-7C39594CFBED}" presName="rightArrowText" presStyleLbl="node1" presStyleIdx="0" presStyleCnt="1" custScaleX="212741" custLinFactNeighborX="82979">
        <dgm:presLayoutVars>
          <dgm:chMax val="0"/>
          <dgm:bulletEnabled val="1"/>
        </dgm:presLayoutVars>
      </dgm:prSet>
      <dgm:spPr/>
    </dgm:pt>
  </dgm:ptLst>
  <dgm:cxnLst>
    <dgm:cxn modelId="{3986810E-F499-452D-81C4-F39289DAAD7C}" type="presOf" srcId="{3558CC44-A584-414E-BF4B-2BF105D1F9FF}" destId="{3EB21538-32D0-410F-869F-2921809C2679}" srcOrd="0" destOrd="0" presId="urn:microsoft.com/office/officeart/2005/8/layout/arrow6"/>
    <dgm:cxn modelId="{B4D91151-FDDA-42C1-9AB2-DBD8CA14D1BF}" type="presOf" srcId="{397772E1-0FA8-4779-83F6-7C39594CFBED}" destId="{19BED0F4-2C5F-4085-9265-5E6B92452D35}" srcOrd="0" destOrd="0" presId="urn:microsoft.com/office/officeart/2005/8/layout/arrow6"/>
    <dgm:cxn modelId="{9627A571-2BAA-4453-816E-600E68382F7E}" srcId="{397772E1-0FA8-4779-83F6-7C39594CFBED}" destId="{3558CC44-A584-414E-BF4B-2BF105D1F9FF}" srcOrd="0" destOrd="0" parTransId="{B40692E5-6CFF-4C70-A2A8-8CF9D615783D}" sibTransId="{8422AB7D-BF55-48F6-87D8-833E5794A1BE}"/>
    <dgm:cxn modelId="{2F0C3795-9AB6-4522-BFDA-79098490DE8B}" type="presOf" srcId="{9E22D374-4684-497E-B816-639D47BDF017}" destId="{1394D36F-690A-4B67-B8AD-7B71ECF19E44}" srcOrd="0" destOrd="0" presId="urn:microsoft.com/office/officeart/2005/8/layout/arrow6"/>
    <dgm:cxn modelId="{56DA8CB7-9045-422B-BEE7-DC7C14179DFF}" srcId="{397772E1-0FA8-4779-83F6-7C39594CFBED}" destId="{9E22D374-4684-497E-B816-639D47BDF017}" srcOrd="1" destOrd="0" parTransId="{C65BB3A2-1430-49EE-8587-5FB70164453F}" sibTransId="{2F9E0D49-3905-40DF-A6F6-7109EF85359C}"/>
    <dgm:cxn modelId="{83EFEAFB-04A5-4641-95B6-709EC409EC9F}" type="presParOf" srcId="{19BED0F4-2C5F-4085-9265-5E6B92452D35}" destId="{D052B240-BA50-4114-8EE6-99573843CD4A}" srcOrd="0" destOrd="0" presId="urn:microsoft.com/office/officeart/2005/8/layout/arrow6"/>
    <dgm:cxn modelId="{0ADAAD87-9865-4A9C-AA6E-56CD9D676E22}" type="presParOf" srcId="{19BED0F4-2C5F-4085-9265-5E6B92452D35}" destId="{3EB21538-32D0-410F-869F-2921809C2679}" srcOrd="1" destOrd="0" presId="urn:microsoft.com/office/officeart/2005/8/layout/arrow6"/>
    <dgm:cxn modelId="{316037A0-F4FF-4B5B-8A68-3C1F6C305715}" type="presParOf" srcId="{19BED0F4-2C5F-4085-9265-5E6B92452D35}" destId="{1394D36F-690A-4B67-B8AD-7B71ECF19E44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7772E1-0FA8-4779-83F6-7C39594CFBED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58CC44-A584-414E-BF4B-2BF105D1F9FF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tx1"/>
              </a:solidFill>
            </a:rPr>
            <a:t>Высшие учебные заведения</a:t>
          </a:r>
        </a:p>
      </dgm:t>
    </dgm:pt>
    <dgm:pt modelId="{B40692E5-6CFF-4C70-A2A8-8CF9D615783D}" type="parTrans" cxnId="{9627A571-2BAA-4453-816E-600E68382F7E}">
      <dgm:prSet/>
      <dgm:spPr/>
      <dgm:t>
        <a:bodyPr/>
        <a:lstStyle/>
        <a:p>
          <a:endParaRPr lang="ru-RU"/>
        </a:p>
      </dgm:t>
    </dgm:pt>
    <dgm:pt modelId="{8422AB7D-BF55-48F6-87D8-833E5794A1BE}" type="sibTrans" cxnId="{9627A571-2BAA-4453-816E-600E68382F7E}">
      <dgm:prSet/>
      <dgm:spPr/>
      <dgm:t>
        <a:bodyPr/>
        <a:lstStyle/>
        <a:p>
          <a:endParaRPr lang="ru-RU"/>
        </a:p>
      </dgm:t>
    </dgm:pt>
    <dgm:pt modelId="{9E22D374-4684-497E-B816-639D47BDF017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tx1"/>
              </a:solidFill>
            </a:rPr>
            <a:t>Работодатель</a:t>
          </a:r>
        </a:p>
      </dgm:t>
    </dgm:pt>
    <dgm:pt modelId="{C65BB3A2-1430-49EE-8587-5FB70164453F}" type="parTrans" cxnId="{56DA8CB7-9045-422B-BEE7-DC7C14179DFF}">
      <dgm:prSet/>
      <dgm:spPr/>
      <dgm:t>
        <a:bodyPr/>
        <a:lstStyle/>
        <a:p>
          <a:endParaRPr lang="ru-RU"/>
        </a:p>
      </dgm:t>
    </dgm:pt>
    <dgm:pt modelId="{2F9E0D49-3905-40DF-A6F6-7109EF85359C}" type="sibTrans" cxnId="{56DA8CB7-9045-422B-BEE7-DC7C14179DFF}">
      <dgm:prSet/>
      <dgm:spPr/>
      <dgm:t>
        <a:bodyPr/>
        <a:lstStyle/>
        <a:p>
          <a:endParaRPr lang="ru-RU"/>
        </a:p>
      </dgm:t>
    </dgm:pt>
    <dgm:pt modelId="{19BED0F4-2C5F-4085-9265-5E6B92452D35}" type="pres">
      <dgm:prSet presAssocID="{397772E1-0FA8-4779-83F6-7C39594CFBED}" presName="compositeShape" presStyleCnt="0">
        <dgm:presLayoutVars>
          <dgm:chMax val="2"/>
          <dgm:dir/>
          <dgm:resizeHandles val="exact"/>
        </dgm:presLayoutVars>
      </dgm:prSet>
      <dgm:spPr/>
    </dgm:pt>
    <dgm:pt modelId="{D052B240-BA50-4114-8EE6-99573843CD4A}" type="pres">
      <dgm:prSet presAssocID="{397772E1-0FA8-4779-83F6-7C39594CFBED}" presName="ribbon" presStyleLbl="node1" presStyleIdx="0" presStyleCnt="1" custScaleX="289245" custLinFactNeighborX="1734" custLinFactNeighborY="4209"/>
      <dgm:spPr>
        <a:solidFill>
          <a:srgbClr val="DDFB93"/>
        </a:solidFill>
        <a:ln>
          <a:solidFill>
            <a:srgbClr val="DDFB93"/>
          </a:solidFill>
        </a:ln>
      </dgm:spPr>
    </dgm:pt>
    <dgm:pt modelId="{3EB21538-32D0-410F-869F-2921809C2679}" type="pres">
      <dgm:prSet presAssocID="{397772E1-0FA8-4779-83F6-7C39594CFBED}" presName="leftArrowText" presStyleLbl="node1" presStyleIdx="0" presStyleCnt="1" custScaleX="226831" custLinFactNeighborX="-99898" custLinFactNeighborY="1191">
        <dgm:presLayoutVars>
          <dgm:chMax val="0"/>
          <dgm:bulletEnabled val="1"/>
        </dgm:presLayoutVars>
      </dgm:prSet>
      <dgm:spPr/>
    </dgm:pt>
    <dgm:pt modelId="{1394D36F-690A-4B67-B8AD-7B71ECF19E44}" type="pres">
      <dgm:prSet presAssocID="{397772E1-0FA8-4779-83F6-7C39594CFBED}" presName="rightArrowText" presStyleLbl="node1" presStyleIdx="0" presStyleCnt="1" custScaleX="150076" custLinFactNeighborX="77382">
        <dgm:presLayoutVars>
          <dgm:chMax val="0"/>
          <dgm:bulletEnabled val="1"/>
        </dgm:presLayoutVars>
      </dgm:prSet>
      <dgm:spPr/>
    </dgm:pt>
  </dgm:ptLst>
  <dgm:cxnLst>
    <dgm:cxn modelId="{0F31483B-59D2-4409-A502-A88D16DF840F}" type="presOf" srcId="{9E22D374-4684-497E-B816-639D47BDF017}" destId="{1394D36F-690A-4B67-B8AD-7B71ECF19E44}" srcOrd="0" destOrd="0" presId="urn:microsoft.com/office/officeart/2005/8/layout/arrow6"/>
    <dgm:cxn modelId="{9627A571-2BAA-4453-816E-600E68382F7E}" srcId="{397772E1-0FA8-4779-83F6-7C39594CFBED}" destId="{3558CC44-A584-414E-BF4B-2BF105D1F9FF}" srcOrd="0" destOrd="0" parTransId="{B40692E5-6CFF-4C70-A2A8-8CF9D615783D}" sibTransId="{8422AB7D-BF55-48F6-87D8-833E5794A1BE}"/>
    <dgm:cxn modelId="{FEAEC755-7E71-44F3-8501-AC1604C50608}" type="presOf" srcId="{397772E1-0FA8-4779-83F6-7C39594CFBED}" destId="{19BED0F4-2C5F-4085-9265-5E6B92452D35}" srcOrd="0" destOrd="0" presId="urn:microsoft.com/office/officeart/2005/8/layout/arrow6"/>
    <dgm:cxn modelId="{56DA8CB7-9045-422B-BEE7-DC7C14179DFF}" srcId="{397772E1-0FA8-4779-83F6-7C39594CFBED}" destId="{9E22D374-4684-497E-B816-639D47BDF017}" srcOrd="1" destOrd="0" parTransId="{C65BB3A2-1430-49EE-8587-5FB70164453F}" sibTransId="{2F9E0D49-3905-40DF-A6F6-7109EF85359C}"/>
    <dgm:cxn modelId="{17A905BB-FC6C-401D-ABD5-4EEA1DA8B82B}" type="presOf" srcId="{3558CC44-A584-414E-BF4B-2BF105D1F9FF}" destId="{3EB21538-32D0-410F-869F-2921809C2679}" srcOrd="0" destOrd="0" presId="urn:microsoft.com/office/officeart/2005/8/layout/arrow6"/>
    <dgm:cxn modelId="{033B5223-8F5E-4014-892A-B109218E3BE3}" type="presParOf" srcId="{19BED0F4-2C5F-4085-9265-5E6B92452D35}" destId="{D052B240-BA50-4114-8EE6-99573843CD4A}" srcOrd="0" destOrd="0" presId="urn:microsoft.com/office/officeart/2005/8/layout/arrow6"/>
    <dgm:cxn modelId="{0F52F233-7711-4714-839D-1C473593A120}" type="presParOf" srcId="{19BED0F4-2C5F-4085-9265-5E6B92452D35}" destId="{3EB21538-32D0-410F-869F-2921809C2679}" srcOrd="1" destOrd="0" presId="urn:microsoft.com/office/officeart/2005/8/layout/arrow6"/>
    <dgm:cxn modelId="{4CD986A4-65D7-458B-9151-DE21F6A8A4A5}" type="presParOf" srcId="{19BED0F4-2C5F-4085-9265-5E6B92452D35}" destId="{1394D36F-690A-4B67-B8AD-7B71ECF19E44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52B240-BA50-4114-8EE6-99573843CD4A}">
      <dsp:nvSpPr>
        <dsp:cNvPr id="0" name=""/>
        <dsp:cNvSpPr/>
      </dsp:nvSpPr>
      <dsp:spPr>
        <a:xfrm>
          <a:off x="1408055" y="0"/>
          <a:ext cx="8719771" cy="1456962"/>
        </a:xfrm>
        <a:prstGeom prst="leftRightRibbon">
          <a:avLst/>
        </a:prstGeom>
        <a:solidFill>
          <a:srgbClr val="33CCCC"/>
        </a:solidFill>
        <a:ln w="25400" cap="flat" cmpd="sng" algn="ctr">
          <a:solidFill>
            <a:srgbClr val="00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B21538-32D0-410F-869F-2921809C2679}">
      <dsp:nvSpPr>
        <dsp:cNvPr id="0" name=""/>
        <dsp:cNvSpPr/>
      </dsp:nvSpPr>
      <dsp:spPr>
        <a:xfrm>
          <a:off x="1952930" y="211141"/>
          <a:ext cx="3317153" cy="71391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6896" rIns="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</a:rPr>
            <a:t>Руководитель–технократ/администратор</a:t>
          </a:r>
        </a:p>
      </dsp:txBody>
      <dsp:txXfrm>
        <a:off x="1952930" y="211141"/>
        <a:ext cx="3317153" cy="713911"/>
      </dsp:txXfrm>
    </dsp:sp>
    <dsp:sp modelId="{1394D36F-690A-4B67-B8AD-7B71ECF19E44}">
      <dsp:nvSpPr>
        <dsp:cNvPr id="0" name=""/>
        <dsp:cNvSpPr/>
      </dsp:nvSpPr>
      <dsp:spPr>
        <a:xfrm>
          <a:off x="5471053" y="426996"/>
          <a:ext cx="3710232" cy="84632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6896" rIns="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</a:rPr>
            <a:t>Руководитель –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</a:rPr>
            <a:t>отраслевой лидер</a:t>
          </a:r>
        </a:p>
      </dsp:txBody>
      <dsp:txXfrm>
        <a:off x="5471053" y="426996"/>
        <a:ext cx="3710232" cy="8463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52B240-BA50-4114-8EE6-99573843CD4A}">
      <dsp:nvSpPr>
        <dsp:cNvPr id="0" name=""/>
        <dsp:cNvSpPr/>
      </dsp:nvSpPr>
      <dsp:spPr>
        <a:xfrm>
          <a:off x="357819" y="0"/>
          <a:ext cx="8820608" cy="1243241"/>
        </a:xfrm>
        <a:prstGeom prst="leftRightRibbon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accent4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B21538-32D0-410F-869F-2921809C2679}">
      <dsp:nvSpPr>
        <dsp:cNvPr id="0" name=""/>
        <dsp:cNvSpPr/>
      </dsp:nvSpPr>
      <dsp:spPr>
        <a:xfrm>
          <a:off x="1723783" y="217567"/>
          <a:ext cx="2776283" cy="6091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6896" rIns="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</a:rPr>
            <a:t>Последовательная траектория развития</a:t>
          </a:r>
        </a:p>
      </dsp:txBody>
      <dsp:txXfrm>
        <a:off x="1723783" y="217567"/>
        <a:ext cx="2776283" cy="609188"/>
      </dsp:txXfrm>
    </dsp:sp>
    <dsp:sp modelId="{1394D36F-690A-4B67-B8AD-7B71ECF19E44}">
      <dsp:nvSpPr>
        <dsp:cNvPr id="0" name=""/>
        <dsp:cNvSpPr/>
      </dsp:nvSpPr>
      <dsp:spPr>
        <a:xfrm>
          <a:off x="5195591" y="416485"/>
          <a:ext cx="2578761" cy="6091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6896" rIns="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</a:rPr>
            <a:t>Гибкая, цикличная траектория развития</a:t>
          </a:r>
        </a:p>
      </dsp:txBody>
      <dsp:txXfrm>
        <a:off x="5195591" y="416485"/>
        <a:ext cx="2578761" cy="6091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52B240-BA50-4114-8EE6-99573843CD4A}">
      <dsp:nvSpPr>
        <dsp:cNvPr id="0" name=""/>
        <dsp:cNvSpPr/>
      </dsp:nvSpPr>
      <dsp:spPr>
        <a:xfrm>
          <a:off x="-217778" y="0"/>
          <a:ext cx="8878744" cy="1227851"/>
        </a:xfrm>
        <a:prstGeom prst="leftRightRibbon">
          <a:avLst/>
        </a:prstGeom>
        <a:solidFill>
          <a:srgbClr val="DDFB93"/>
        </a:solidFill>
        <a:ln w="25400" cap="flat" cmpd="sng" algn="ctr">
          <a:solidFill>
            <a:srgbClr val="DDFB9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B21538-32D0-410F-869F-2921809C2679}">
      <dsp:nvSpPr>
        <dsp:cNvPr id="0" name=""/>
        <dsp:cNvSpPr/>
      </dsp:nvSpPr>
      <dsp:spPr>
        <a:xfrm>
          <a:off x="1400807" y="222039"/>
          <a:ext cx="2297746" cy="60164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6896" rIns="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</a:rPr>
            <a:t>Высшие учебные заведения</a:t>
          </a:r>
        </a:p>
      </dsp:txBody>
      <dsp:txXfrm>
        <a:off x="1400807" y="222039"/>
        <a:ext cx="2297746" cy="601646"/>
      </dsp:txXfrm>
    </dsp:sp>
    <dsp:sp modelId="{1394D36F-690A-4B67-B8AD-7B71ECF19E44}">
      <dsp:nvSpPr>
        <dsp:cNvPr id="0" name=""/>
        <dsp:cNvSpPr/>
      </dsp:nvSpPr>
      <dsp:spPr>
        <a:xfrm>
          <a:off x="4848232" y="411330"/>
          <a:ext cx="1796641" cy="60164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6896" rIns="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</a:rPr>
            <a:t>Работодатель</a:t>
          </a:r>
        </a:p>
      </dsp:txBody>
      <dsp:txXfrm>
        <a:off x="4848232" y="411330"/>
        <a:ext cx="1796641" cy="6016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5566D-3E54-4EF8-B20C-6C8674A673CB}" type="datetimeFigureOut">
              <a:rPr lang="ru-RU" smtClean="0"/>
              <a:pPr/>
              <a:t>ср 15.03.23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2BDE6-A30F-4B0B-B322-EFDC0FDB86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9612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4C85A3F-6AE6-46C2-9A6C-482542DB4DBA}" type="datetimeFigureOut">
              <a:rPr lang="ru-RU"/>
              <a:pPr>
                <a:defRPr/>
              </a:pPr>
              <a:t>ср 15.03.23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589B2BD-C126-4C7F-8B5C-590DCD3647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05235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#_bookmark13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1BBDE-1B51-5F48-93BE-0459664CDBC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534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89B2BD-C126-4C7F-8B5C-590DCD36472B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3753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89B2BD-C126-4C7F-8B5C-590DCD36472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2685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Формирование теории человеческого капитала как самостоятельного научного направления связано с зарубежными исследованиями 60-х гг. второй половины 20 столетия. Этому способствовали сложившиеся ко второй половине прошлого столетия особые социально-экономические условия.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Переход к инновационному производству в результате высоких достижений научно-технического прогресса. Это привело к повышению роли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сложного труда и особой квалификации работников, в результате чего стала переосмысливаться роль и место рабочей силы в производственном процессе.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В результате глубоких изменений в содержании производственных процессов во многих областях общественной жизни в структуре себестоимости конечного продукта все больше стала занимать доля интеллектуальных, высокопрофессиональных затрат труда работников. Высокая материалоемкость продукта во многих хозяйственных процессах стала уступать высоким «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интеллектуало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и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профессионалоемкости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(что на практике проявляется в росте трудоемкости, предпринимательского дохода, государственных средств и т.д.).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Ускорение процессов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гуманизации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социально-экономических отношений в наиболее развитых странах мира, устойчивость и авторитетность «идеи человеческой ценности» на всех уровнях управления экономикой – в социально-экономических системах разного вида и рода.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Накопившийся теоретико-методологический потенциал концепций человеческого капитала в мировой экономической мысли. Он дал возможность критически оценить состояние научной мысли в области концепций человеческого капитала и создать на базе них с учетом новых социально-экономических условий в обществе новое самостоятельное научное направление – теорию человеческого капитала.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Концепция человеческого капитала Т. Шульца сводится к нескольким ключевым моментам. В частности, «Человеческий капитал» – это дополнительный источник дохода, который создается с помощью знаний, навыков, способностей человека. Образование является одной из форм капитала, важнейшим фактором, обеспечивающим экономический рост и одновременно обособившимся источником роста – вне институтов, субъектов институциональной среды (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Schulz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T.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Investment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Human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Capital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//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American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Economic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Revien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.– 1961,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March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№ 1.)</a:t>
            </a:r>
          </a:p>
          <a:p>
            <a:endParaRPr lang="ru-RU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Г. Беккер развил теорию человеческого капитала. Он внес самый большой вклад в данное научное направление и поэтому считается общепризнанным создателем научной школы в рамках концепции человеческого капитала. В книге «Инвестиции в человеческий капитал», изданной в 1962 году, Гарри Беккер писал, что человеческий капитал формируется за счет инвестиций в человека. К основным направлениям инвестирования он считал обучение, подготовку на производстве, расходы на здравоохранение, миграцию, поиски информации о ценах и доходах.</a:t>
            </a:r>
            <a:r>
              <a:rPr lang="ru-RU" sz="120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action="ppaction://hlinkfile"/>
              </a:rPr>
              <a:t>14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 его мнению,  эти  расходы  разными  способами  воздействия  способствуют развитию производительной силы, интеллектуального и культурного потенциала человека.</a:t>
            </a:r>
          </a:p>
          <a:p>
            <a:b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89B2BD-C126-4C7F-8B5C-590DCD36472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6694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9D8F4-800B-4BBB-96B4-3A6248409FB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292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5075"/>
            <a:ext cx="5921375" cy="3330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E9CB-19F5-4E44-A1B2-5CFE43583981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5370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1772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9E777119-2EDC-4BCE-9396-7DD425CBBD8C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301" y="1"/>
            <a:ext cx="29337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Группа 15"/>
          <p:cNvGrpSpPr/>
          <p:nvPr userDrawn="1"/>
        </p:nvGrpSpPr>
        <p:grpSpPr>
          <a:xfrm>
            <a:off x="338396" y="260649"/>
            <a:ext cx="4200008" cy="514245"/>
            <a:chOff x="406400" y="394476"/>
            <a:chExt cx="3150006" cy="514245"/>
          </a:xfrm>
        </p:grpSpPr>
        <p:pic>
          <p:nvPicPr>
            <p:cNvPr id="17" name="Рисунок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972" b="2578"/>
            <a:stretch/>
          </p:blipFill>
          <p:spPr bwMode="auto">
            <a:xfrm>
              <a:off x="406400" y="394477"/>
              <a:ext cx="815480" cy="514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456" y="394476"/>
              <a:ext cx="2356950" cy="5142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0391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9E777119-2EDC-4BCE-9396-7DD425CBBD8C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301" y="1"/>
            <a:ext cx="29337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Группа 15"/>
          <p:cNvGrpSpPr/>
          <p:nvPr userDrawn="1"/>
        </p:nvGrpSpPr>
        <p:grpSpPr>
          <a:xfrm>
            <a:off x="338396" y="260649"/>
            <a:ext cx="4200008" cy="514245"/>
            <a:chOff x="406400" y="394476"/>
            <a:chExt cx="3150006" cy="514245"/>
          </a:xfrm>
        </p:grpSpPr>
        <p:pic>
          <p:nvPicPr>
            <p:cNvPr id="17" name="Рисунок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972" b="2578"/>
            <a:stretch/>
          </p:blipFill>
          <p:spPr bwMode="auto">
            <a:xfrm>
              <a:off x="406400" y="394477"/>
              <a:ext cx="815480" cy="514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456" y="394476"/>
              <a:ext cx="2356950" cy="5142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5026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E38E35C-6DE7-B045-9661-94632CAB58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232" y="394264"/>
            <a:ext cx="2893996" cy="625729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35037" y="1186846"/>
            <a:ext cx="9099520" cy="853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b="1" dirty="0">
              <a:latin typeface="Century Gothic" panose="020B0502020202020204" pitchFamily="34" charset="0"/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4294967295"/>
          </p:nvPr>
        </p:nvSpPr>
        <p:spPr>
          <a:xfrm>
            <a:off x="335036" y="2167214"/>
            <a:ext cx="11086497" cy="4468636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sz="2000" dirty="0">
              <a:latin typeface="Century Gothic" panose="020B0502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063567" y="6397893"/>
            <a:ext cx="2743200" cy="365125"/>
          </a:xfrm>
        </p:spPr>
        <p:txBody>
          <a:bodyPr/>
          <a:lstStyle/>
          <a:p>
            <a:fld id="{BE6E69AD-97F7-4BF8-A5AD-A857F7501B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503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2CEDFF1F-38C3-46A3-9550-18CB76F20A1A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  <p:pic>
        <p:nvPicPr>
          <p:cNvPr id="7" name="Объект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301" y="3287"/>
            <a:ext cx="29337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Группа 7"/>
          <p:cNvGrpSpPr/>
          <p:nvPr userDrawn="1"/>
        </p:nvGrpSpPr>
        <p:grpSpPr>
          <a:xfrm>
            <a:off x="326542" y="260648"/>
            <a:ext cx="4223717" cy="514244"/>
            <a:chOff x="5690581" y="3176737"/>
            <a:chExt cx="3167788" cy="514244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34899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0581" y="3176737"/>
              <a:ext cx="810838" cy="504526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1419" y="3176737"/>
              <a:ext cx="2356950" cy="5142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7138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D1651-5FFB-4B4A-B201-90964F5B07A8}" type="datetimeFigureOut">
              <a:rPr lang="ru-RU"/>
              <a:pPr>
                <a:defRPr/>
              </a:pPr>
              <a:t>ср 15.03.23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32A19-F267-4BB4-A0BB-F099E3C167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0189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D92D-BB34-4608-B37E-9EDFA0E014D9}" type="datetime1">
              <a:rPr lang="ru-RU" smtClean="0"/>
              <a:t>ср 15.03.23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6EC6-C973-4B36-B5F9-E8F574F4380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1898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0B54-6BBC-4EFC-9930-804CE4C366C1}" type="datetimeFigureOut">
              <a:rPr lang="ru-RU" smtClean="0"/>
              <a:t>ср 15.03.23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E69AD-97F7-4BF8-A5AD-A857F7501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666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gradFill>
          <a:gsLst>
            <a:gs pos="0">
              <a:srgbClr val="128C91"/>
            </a:gs>
            <a:gs pos="100000">
              <a:srgbClr val="7A4684"/>
            </a:gs>
          </a:gsLst>
          <a:lin ang="498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914400" y="1208088"/>
            <a:ext cx="10363200" cy="1470025"/>
          </a:xfrm>
        </p:spPr>
        <p:txBody>
          <a:bodyPr/>
          <a:lstStyle>
            <a:lvl1pPr eaLnBrk="0" fontAlgn="base" hangingPunct="0">
              <a:spcAft>
                <a:spcPct val="0"/>
              </a:spcAft>
              <a:defRPr sz="360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altLang="ru-RU" sz="4400" b="1" dirty="0">
                <a:solidFill>
                  <a:schemeClr val="bg1"/>
                </a:solidFill>
                <a:latin typeface="Century Gothic" pitchFamily="34" charset="0"/>
                <a:cs typeface="Arial" panose="020B0604020202020204" pitchFamily="34" charset="0"/>
              </a:rPr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8B632A19-F267-4BB4-A0BB-F099E3C16762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66D12BE-D553-774D-8B48-78FB300552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2067" y="236057"/>
            <a:ext cx="2893996" cy="62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462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1248"/>
            <a:ext cx="12192000" cy="1196752"/>
          </a:xfrm>
          <a:prstGeom prst="rect">
            <a:avLst/>
          </a:prstGeom>
        </p:spPr>
      </p:pic>
      <p:sp>
        <p:nvSpPr>
          <p:cNvPr id="22" name="Заголовок 1"/>
          <p:cNvSpPr>
            <a:spLocks noGrp="1"/>
          </p:cNvSpPr>
          <p:nvPr>
            <p:ph type="ctrTitle"/>
          </p:nvPr>
        </p:nvSpPr>
        <p:spPr>
          <a:xfrm>
            <a:off x="728663" y="1260478"/>
            <a:ext cx="10363200" cy="1470025"/>
          </a:xfrm>
        </p:spPr>
        <p:txBody>
          <a:bodyPr/>
          <a:lstStyle>
            <a:lvl1pPr marL="0" marR="0" indent="0" algn="ct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ru-RU" sz="4400" b="1" dirty="0"/>
              <a:t>Образец заголовка</a:t>
            </a:r>
            <a:endParaRPr lang="ru-RU" altLang="ru-RU" sz="4400" b="1" dirty="0">
              <a:solidFill>
                <a:srgbClr val="0B878E"/>
              </a:solidFill>
              <a:latin typeface="Century Gothic" pitchFamily="34" charset="0"/>
              <a:cs typeface="Arial" panose="020B0604020202020204" pitchFamily="34" charset="0"/>
            </a:endParaRPr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121219"/>
            <a:ext cx="8534400" cy="1752600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C55653EE-F243-4DEF-A689-90B801F5341A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  <p:pic>
        <p:nvPicPr>
          <p:cNvPr id="10" name="Объект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301" y="3287"/>
            <a:ext cx="29337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Группа 10"/>
          <p:cNvGrpSpPr/>
          <p:nvPr userDrawn="1"/>
        </p:nvGrpSpPr>
        <p:grpSpPr>
          <a:xfrm>
            <a:off x="326542" y="260648"/>
            <a:ext cx="4223717" cy="514244"/>
            <a:chOff x="5690581" y="3176737"/>
            <a:chExt cx="3167788" cy="514244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rgbClr val="34899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0581" y="3176737"/>
              <a:ext cx="810838" cy="504526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1419" y="3176737"/>
              <a:ext cx="2356950" cy="5142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1504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1248"/>
            <a:ext cx="12192000" cy="1196752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BBAB1E60-AB2A-407E-8AB5-A68BFFA18EE3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  <p:pic>
        <p:nvPicPr>
          <p:cNvPr id="13" name="Объект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301" y="3287"/>
            <a:ext cx="29337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Группа 13"/>
          <p:cNvGrpSpPr/>
          <p:nvPr userDrawn="1"/>
        </p:nvGrpSpPr>
        <p:grpSpPr>
          <a:xfrm>
            <a:off x="326542" y="260648"/>
            <a:ext cx="4223717" cy="514244"/>
            <a:chOff x="5690581" y="3176737"/>
            <a:chExt cx="3167788" cy="514244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rgbClr val="34899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0581" y="3176737"/>
              <a:ext cx="810838" cy="504526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1419" y="3176737"/>
              <a:ext cx="2356950" cy="5142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4575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82401" y="6356354"/>
            <a:ext cx="52387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2CEDFF1F-38C3-46A3-9550-18CB76F20A1A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728663" y="1260478"/>
            <a:ext cx="10363200" cy="1470025"/>
          </a:xfrm>
        </p:spPr>
        <p:txBody>
          <a:bodyPr/>
          <a:lstStyle>
            <a:lvl1pPr marL="0" marR="0" indent="0" algn="ct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ru-RU" sz="4400" b="1" dirty="0"/>
              <a:t>Образец заголовка</a:t>
            </a:r>
            <a:endParaRPr lang="ru-RU" altLang="ru-RU" sz="4400" b="1" dirty="0">
              <a:solidFill>
                <a:srgbClr val="0B878E"/>
              </a:solidFill>
              <a:latin typeface="Century Gothic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24F444C-0C9F-8B47-9509-99BF84CF2C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6372" y="-41432"/>
            <a:ext cx="2811566" cy="1124627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335037" y="924603"/>
            <a:ext cx="10381389" cy="8546"/>
          </a:xfrm>
          <a:prstGeom prst="line">
            <a:avLst/>
          </a:prstGeom>
          <a:ln w="28575">
            <a:solidFill>
              <a:srgbClr val="128C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r="81479"/>
          <a:stretch/>
        </p:blipFill>
        <p:spPr>
          <a:xfrm>
            <a:off x="688974" y="6348309"/>
            <a:ext cx="1176867" cy="485791"/>
          </a:xfrm>
          <a:prstGeom prst="rect">
            <a:avLst/>
          </a:prstGeom>
        </p:spPr>
      </p:pic>
      <p:cxnSp>
        <p:nvCxnSpPr>
          <p:cNvPr id="18" name="Прямая соединительная линия 17"/>
          <p:cNvCxnSpPr>
            <a:cxnSpLocks/>
          </p:cNvCxnSpPr>
          <p:nvPr userDrawn="1"/>
        </p:nvCxnSpPr>
        <p:spPr>
          <a:xfrm>
            <a:off x="1781174" y="6550047"/>
            <a:ext cx="9896476" cy="0"/>
          </a:xfrm>
          <a:prstGeom prst="line">
            <a:avLst/>
          </a:prstGeom>
          <a:ln w="28575">
            <a:solidFill>
              <a:srgbClr val="7945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 userDrawn="1"/>
        </p:nvCxnSpPr>
        <p:spPr>
          <a:xfrm>
            <a:off x="350306" y="6541501"/>
            <a:ext cx="338668" cy="0"/>
          </a:xfrm>
          <a:prstGeom prst="line">
            <a:avLst/>
          </a:prstGeom>
          <a:ln w="28575">
            <a:solidFill>
              <a:srgbClr val="7945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127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458574" y="6356354"/>
            <a:ext cx="473075" cy="365125"/>
          </a:xfrm>
        </p:spPr>
        <p:txBody>
          <a:bodyPr lIns="0" tIns="0" rIns="0" bIns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777119-2EDC-4BCE-9396-7DD425CBBD8C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24F444C-0C9F-8B47-9509-99BF84CF2C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6372" y="-41432"/>
            <a:ext cx="2811566" cy="1124627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>
            <a:cxnSpLocks/>
          </p:cNvCxnSpPr>
          <p:nvPr userDrawn="1"/>
        </p:nvCxnSpPr>
        <p:spPr>
          <a:xfrm>
            <a:off x="335037" y="933149"/>
            <a:ext cx="11561688" cy="0"/>
          </a:xfrm>
          <a:prstGeom prst="line">
            <a:avLst/>
          </a:prstGeom>
          <a:ln w="28575">
            <a:solidFill>
              <a:srgbClr val="128C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1A31772-16DB-E8F3-B4F5-26504BF24A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r="81479"/>
          <a:stretch/>
        </p:blipFill>
        <p:spPr>
          <a:xfrm>
            <a:off x="669924" y="6329259"/>
            <a:ext cx="1176867" cy="485791"/>
          </a:xfrm>
          <a:prstGeom prst="rect">
            <a:avLst/>
          </a:prstGeom>
        </p:spPr>
      </p:pic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4BD7ADCE-8E5F-E9D5-E094-B591BB09E50C}"/>
              </a:ext>
            </a:extLst>
          </p:cNvPr>
          <p:cNvCxnSpPr>
            <a:cxnSpLocks/>
          </p:cNvCxnSpPr>
          <p:nvPr userDrawn="1"/>
        </p:nvCxnSpPr>
        <p:spPr>
          <a:xfrm>
            <a:off x="1781174" y="6550047"/>
            <a:ext cx="9744076" cy="0"/>
          </a:xfrm>
          <a:prstGeom prst="line">
            <a:avLst/>
          </a:prstGeom>
          <a:ln w="28575">
            <a:solidFill>
              <a:srgbClr val="CEDE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2FC905B4-A958-8F42-2EBE-18C8ADF26EE4}"/>
              </a:ext>
            </a:extLst>
          </p:cNvPr>
          <p:cNvCxnSpPr>
            <a:cxnSpLocks/>
          </p:cNvCxnSpPr>
          <p:nvPr userDrawn="1"/>
        </p:nvCxnSpPr>
        <p:spPr>
          <a:xfrm>
            <a:off x="335037" y="6541501"/>
            <a:ext cx="338668" cy="0"/>
          </a:xfrm>
          <a:prstGeom prst="line">
            <a:avLst/>
          </a:prstGeom>
          <a:ln w="28575">
            <a:solidFill>
              <a:srgbClr val="CEDE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7064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8113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E69AD-97F7-4BF8-A5AD-A857F7501B0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" t="5545" r="24429" b="20139"/>
          <a:stretch/>
        </p:blipFill>
        <p:spPr>
          <a:xfrm>
            <a:off x="0" y="-25401"/>
            <a:ext cx="12191999" cy="6858000"/>
          </a:xfrm>
          <a:prstGeom prst="rect">
            <a:avLst/>
          </a:prstGeom>
        </p:spPr>
      </p:pic>
      <p:sp>
        <p:nvSpPr>
          <p:cNvPr id="12" name="Полилиния 11"/>
          <p:cNvSpPr>
            <a:spLocks/>
          </p:cNvSpPr>
          <p:nvPr userDrawn="1"/>
        </p:nvSpPr>
        <p:spPr>
          <a:xfrm>
            <a:off x="-392746" y="-60385"/>
            <a:ext cx="12584746" cy="6943729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1989807 h 6858000"/>
              <a:gd name="connsiteX5" fmla="*/ 32194 w 12192000"/>
              <a:gd name="connsiteY5" fmla="*/ 1993052 h 6858000"/>
              <a:gd name="connsiteX6" fmla="*/ 5103022 w 12192000"/>
              <a:gd name="connsiteY6" fmla="*/ 1993052 h 6858000"/>
              <a:gd name="connsiteX7" fmla="*/ 5735960 w 12192000"/>
              <a:gd name="connsiteY7" fmla="*/ 1360114 h 6858000"/>
              <a:gd name="connsiteX8" fmla="*/ 5103022 w 12192000"/>
              <a:gd name="connsiteY8" fmla="*/ 727176 h 6858000"/>
              <a:gd name="connsiteX9" fmla="*/ 32194 w 12192000"/>
              <a:gd name="connsiteY9" fmla="*/ 727176 h 6858000"/>
              <a:gd name="connsiteX10" fmla="*/ 0 w 12192000"/>
              <a:gd name="connsiteY10" fmla="*/ 730422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9155217 w 12192000"/>
              <a:gd name="connsiteY2" fmla="*/ 322326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1989807 h 6858000"/>
              <a:gd name="connsiteX6" fmla="*/ 32194 w 12192000"/>
              <a:gd name="connsiteY6" fmla="*/ 1993052 h 6858000"/>
              <a:gd name="connsiteX7" fmla="*/ 5103022 w 12192000"/>
              <a:gd name="connsiteY7" fmla="*/ 1993052 h 6858000"/>
              <a:gd name="connsiteX8" fmla="*/ 5735960 w 12192000"/>
              <a:gd name="connsiteY8" fmla="*/ 1360114 h 6858000"/>
              <a:gd name="connsiteX9" fmla="*/ 5103022 w 12192000"/>
              <a:gd name="connsiteY9" fmla="*/ 727176 h 6858000"/>
              <a:gd name="connsiteX10" fmla="*/ 32194 w 12192000"/>
              <a:gd name="connsiteY10" fmla="*/ 727176 h 6858000"/>
              <a:gd name="connsiteX11" fmla="*/ 0 w 12192000"/>
              <a:gd name="connsiteY11" fmla="*/ 730422 h 6858000"/>
              <a:gd name="connsiteX12" fmla="*/ 0 w 12192000"/>
              <a:gd name="connsiteY12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9155217 w 12192000"/>
              <a:gd name="connsiteY2" fmla="*/ 322326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1989807 h 6858000"/>
              <a:gd name="connsiteX6" fmla="*/ 32194 w 12192000"/>
              <a:gd name="connsiteY6" fmla="*/ 1993052 h 6858000"/>
              <a:gd name="connsiteX7" fmla="*/ 5103022 w 12192000"/>
              <a:gd name="connsiteY7" fmla="*/ 1993052 h 6858000"/>
              <a:gd name="connsiteX8" fmla="*/ 5735960 w 12192000"/>
              <a:gd name="connsiteY8" fmla="*/ 1360114 h 6858000"/>
              <a:gd name="connsiteX9" fmla="*/ 5103022 w 12192000"/>
              <a:gd name="connsiteY9" fmla="*/ 727176 h 6858000"/>
              <a:gd name="connsiteX10" fmla="*/ 32194 w 12192000"/>
              <a:gd name="connsiteY10" fmla="*/ 727176 h 6858000"/>
              <a:gd name="connsiteX11" fmla="*/ 0 w 12192000"/>
              <a:gd name="connsiteY11" fmla="*/ 730422 h 6858000"/>
              <a:gd name="connsiteX12" fmla="*/ 0 w 12192000"/>
              <a:gd name="connsiteY12" fmla="*/ 0 h 6858000"/>
              <a:gd name="connsiteX0" fmla="*/ 0 w 12192000"/>
              <a:gd name="connsiteY0" fmla="*/ 11430 h 6869430"/>
              <a:gd name="connsiteX1" fmla="*/ 9164251 w 12192000"/>
              <a:gd name="connsiteY1" fmla="*/ 0 h 6869430"/>
              <a:gd name="connsiteX2" fmla="*/ 9155217 w 12192000"/>
              <a:gd name="connsiteY2" fmla="*/ 3234690 h 6869430"/>
              <a:gd name="connsiteX3" fmla="*/ 12192000 w 12192000"/>
              <a:gd name="connsiteY3" fmla="*/ 6869430 h 6869430"/>
              <a:gd name="connsiteX4" fmla="*/ 0 w 12192000"/>
              <a:gd name="connsiteY4" fmla="*/ 6869430 h 6869430"/>
              <a:gd name="connsiteX5" fmla="*/ 0 w 12192000"/>
              <a:gd name="connsiteY5" fmla="*/ 2001237 h 6869430"/>
              <a:gd name="connsiteX6" fmla="*/ 32194 w 12192000"/>
              <a:gd name="connsiteY6" fmla="*/ 2004482 h 6869430"/>
              <a:gd name="connsiteX7" fmla="*/ 5103022 w 12192000"/>
              <a:gd name="connsiteY7" fmla="*/ 2004482 h 6869430"/>
              <a:gd name="connsiteX8" fmla="*/ 5735960 w 12192000"/>
              <a:gd name="connsiteY8" fmla="*/ 1371544 h 6869430"/>
              <a:gd name="connsiteX9" fmla="*/ 5103022 w 12192000"/>
              <a:gd name="connsiteY9" fmla="*/ 738606 h 6869430"/>
              <a:gd name="connsiteX10" fmla="*/ 32194 w 12192000"/>
              <a:gd name="connsiteY10" fmla="*/ 738606 h 6869430"/>
              <a:gd name="connsiteX11" fmla="*/ 0 w 12192000"/>
              <a:gd name="connsiteY11" fmla="*/ 741852 h 6869430"/>
              <a:gd name="connsiteX12" fmla="*/ 0 w 12192000"/>
              <a:gd name="connsiteY12" fmla="*/ 11430 h 6869430"/>
              <a:gd name="connsiteX0" fmla="*/ 0 w 9164251"/>
              <a:gd name="connsiteY0" fmla="*/ 11430 h 6869430"/>
              <a:gd name="connsiteX1" fmla="*/ 9164251 w 9164251"/>
              <a:gd name="connsiteY1" fmla="*/ 0 h 6869430"/>
              <a:gd name="connsiteX2" fmla="*/ 9155217 w 9164251"/>
              <a:gd name="connsiteY2" fmla="*/ 3234690 h 6869430"/>
              <a:gd name="connsiteX3" fmla="*/ 9164251 w 9164251"/>
              <a:gd name="connsiteY3" fmla="*/ 6869430 h 6869430"/>
              <a:gd name="connsiteX4" fmla="*/ 0 w 9164251"/>
              <a:gd name="connsiteY4" fmla="*/ 6869430 h 6869430"/>
              <a:gd name="connsiteX5" fmla="*/ 0 w 9164251"/>
              <a:gd name="connsiteY5" fmla="*/ 2001237 h 6869430"/>
              <a:gd name="connsiteX6" fmla="*/ 32194 w 9164251"/>
              <a:gd name="connsiteY6" fmla="*/ 2004482 h 6869430"/>
              <a:gd name="connsiteX7" fmla="*/ 5103022 w 9164251"/>
              <a:gd name="connsiteY7" fmla="*/ 2004482 h 6869430"/>
              <a:gd name="connsiteX8" fmla="*/ 5735960 w 9164251"/>
              <a:gd name="connsiteY8" fmla="*/ 1371544 h 6869430"/>
              <a:gd name="connsiteX9" fmla="*/ 5103022 w 9164251"/>
              <a:gd name="connsiteY9" fmla="*/ 738606 h 6869430"/>
              <a:gd name="connsiteX10" fmla="*/ 32194 w 9164251"/>
              <a:gd name="connsiteY10" fmla="*/ 738606 h 6869430"/>
              <a:gd name="connsiteX11" fmla="*/ 0 w 9164251"/>
              <a:gd name="connsiteY11" fmla="*/ 741852 h 6869430"/>
              <a:gd name="connsiteX12" fmla="*/ 0 w 9164251"/>
              <a:gd name="connsiteY12" fmla="*/ 11430 h 6869430"/>
              <a:gd name="connsiteX0" fmla="*/ 0 w 9164251"/>
              <a:gd name="connsiteY0" fmla="*/ 11430 h 6869430"/>
              <a:gd name="connsiteX1" fmla="*/ 9164251 w 9164251"/>
              <a:gd name="connsiteY1" fmla="*/ 0 h 6869430"/>
              <a:gd name="connsiteX2" fmla="*/ 9155217 w 9164251"/>
              <a:gd name="connsiteY2" fmla="*/ 3234690 h 6869430"/>
              <a:gd name="connsiteX3" fmla="*/ 9164251 w 9164251"/>
              <a:gd name="connsiteY3" fmla="*/ 6869430 h 6869430"/>
              <a:gd name="connsiteX4" fmla="*/ 0 w 9164251"/>
              <a:gd name="connsiteY4" fmla="*/ 6869430 h 6869430"/>
              <a:gd name="connsiteX5" fmla="*/ 0 w 9164251"/>
              <a:gd name="connsiteY5" fmla="*/ 2001237 h 6869430"/>
              <a:gd name="connsiteX6" fmla="*/ 32194 w 9164251"/>
              <a:gd name="connsiteY6" fmla="*/ 2004482 h 6869430"/>
              <a:gd name="connsiteX7" fmla="*/ 5103022 w 9164251"/>
              <a:gd name="connsiteY7" fmla="*/ 2004482 h 6869430"/>
              <a:gd name="connsiteX8" fmla="*/ 5735960 w 9164251"/>
              <a:gd name="connsiteY8" fmla="*/ 1371544 h 6869430"/>
              <a:gd name="connsiteX9" fmla="*/ 5103022 w 9164251"/>
              <a:gd name="connsiteY9" fmla="*/ 738606 h 6869430"/>
              <a:gd name="connsiteX10" fmla="*/ 32194 w 9164251"/>
              <a:gd name="connsiteY10" fmla="*/ 738606 h 6869430"/>
              <a:gd name="connsiteX11" fmla="*/ 0 w 9164251"/>
              <a:gd name="connsiteY11" fmla="*/ 741852 h 6869430"/>
              <a:gd name="connsiteX12" fmla="*/ 0 w 9164251"/>
              <a:gd name="connsiteY12" fmla="*/ 11430 h 6869430"/>
              <a:gd name="connsiteX0" fmla="*/ 433310 w 9164251"/>
              <a:gd name="connsiteY0" fmla="*/ 200821 h 6869430"/>
              <a:gd name="connsiteX1" fmla="*/ 9164251 w 9164251"/>
              <a:gd name="connsiteY1" fmla="*/ 0 h 6869430"/>
              <a:gd name="connsiteX2" fmla="*/ 9155217 w 9164251"/>
              <a:gd name="connsiteY2" fmla="*/ 3234690 h 6869430"/>
              <a:gd name="connsiteX3" fmla="*/ 9164251 w 9164251"/>
              <a:gd name="connsiteY3" fmla="*/ 6869430 h 6869430"/>
              <a:gd name="connsiteX4" fmla="*/ 0 w 9164251"/>
              <a:gd name="connsiteY4" fmla="*/ 6869430 h 6869430"/>
              <a:gd name="connsiteX5" fmla="*/ 0 w 9164251"/>
              <a:gd name="connsiteY5" fmla="*/ 2001237 h 6869430"/>
              <a:gd name="connsiteX6" fmla="*/ 32194 w 9164251"/>
              <a:gd name="connsiteY6" fmla="*/ 2004482 h 6869430"/>
              <a:gd name="connsiteX7" fmla="*/ 5103022 w 9164251"/>
              <a:gd name="connsiteY7" fmla="*/ 2004482 h 6869430"/>
              <a:gd name="connsiteX8" fmla="*/ 5735960 w 9164251"/>
              <a:gd name="connsiteY8" fmla="*/ 1371544 h 6869430"/>
              <a:gd name="connsiteX9" fmla="*/ 5103022 w 9164251"/>
              <a:gd name="connsiteY9" fmla="*/ 738606 h 6869430"/>
              <a:gd name="connsiteX10" fmla="*/ 32194 w 9164251"/>
              <a:gd name="connsiteY10" fmla="*/ 738606 h 6869430"/>
              <a:gd name="connsiteX11" fmla="*/ 0 w 9164251"/>
              <a:gd name="connsiteY11" fmla="*/ 741852 h 6869430"/>
              <a:gd name="connsiteX12" fmla="*/ 433310 w 9164251"/>
              <a:gd name="connsiteY12" fmla="*/ 200821 h 6869430"/>
              <a:gd name="connsiteX0" fmla="*/ 433310 w 9164251"/>
              <a:gd name="connsiteY0" fmla="*/ 200821 h 6869430"/>
              <a:gd name="connsiteX1" fmla="*/ 9164251 w 9164251"/>
              <a:gd name="connsiteY1" fmla="*/ 0 h 6869430"/>
              <a:gd name="connsiteX2" fmla="*/ 9155217 w 9164251"/>
              <a:gd name="connsiteY2" fmla="*/ 3234690 h 6869430"/>
              <a:gd name="connsiteX3" fmla="*/ 9164251 w 9164251"/>
              <a:gd name="connsiteY3" fmla="*/ 6869430 h 6869430"/>
              <a:gd name="connsiteX4" fmla="*/ 0 w 9164251"/>
              <a:gd name="connsiteY4" fmla="*/ 6869430 h 6869430"/>
              <a:gd name="connsiteX5" fmla="*/ 0 w 9164251"/>
              <a:gd name="connsiteY5" fmla="*/ 2001237 h 6869430"/>
              <a:gd name="connsiteX6" fmla="*/ 32194 w 9164251"/>
              <a:gd name="connsiteY6" fmla="*/ 2004482 h 6869430"/>
              <a:gd name="connsiteX7" fmla="*/ 5103022 w 9164251"/>
              <a:gd name="connsiteY7" fmla="*/ 2004482 h 6869430"/>
              <a:gd name="connsiteX8" fmla="*/ 5735960 w 9164251"/>
              <a:gd name="connsiteY8" fmla="*/ 1371544 h 6869430"/>
              <a:gd name="connsiteX9" fmla="*/ 5103022 w 9164251"/>
              <a:gd name="connsiteY9" fmla="*/ 738606 h 6869430"/>
              <a:gd name="connsiteX10" fmla="*/ 32194 w 9164251"/>
              <a:gd name="connsiteY10" fmla="*/ 738606 h 6869430"/>
              <a:gd name="connsiteX11" fmla="*/ 316385 w 9164251"/>
              <a:gd name="connsiteY11" fmla="*/ 720809 h 6869430"/>
              <a:gd name="connsiteX12" fmla="*/ 433310 w 9164251"/>
              <a:gd name="connsiteY12" fmla="*/ 200821 h 6869430"/>
              <a:gd name="connsiteX0" fmla="*/ 330141 w 9164251"/>
              <a:gd name="connsiteY0" fmla="*/ 207835 h 6869430"/>
              <a:gd name="connsiteX1" fmla="*/ 9164251 w 9164251"/>
              <a:gd name="connsiteY1" fmla="*/ 0 h 6869430"/>
              <a:gd name="connsiteX2" fmla="*/ 9155217 w 9164251"/>
              <a:gd name="connsiteY2" fmla="*/ 3234690 h 6869430"/>
              <a:gd name="connsiteX3" fmla="*/ 9164251 w 9164251"/>
              <a:gd name="connsiteY3" fmla="*/ 6869430 h 6869430"/>
              <a:gd name="connsiteX4" fmla="*/ 0 w 9164251"/>
              <a:gd name="connsiteY4" fmla="*/ 6869430 h 6869430"/>
              <a:gd name="connsiteX5" fmla="*/ 0 w 9164251"/>
              <a:gd name="connsiteY5" fmla="*/ 2001237 h 6869430"/>
              <a:gd name="connsiteX6" fmla="*/ 32194 w 9164251"/>
              <a:gd name="connsiteY6" fmla="*/ 2004482 h 6869430"/>
              <a:gd name="connsiteX7" fmla="*/ 5103022 w 9164251"/>
              <a:gd name="connsiteY7" fmla="*/ 2004482 h 6869430"/>
              <a:gd name="connsiteX8" fmla="*/ 5735960 w 9164251"/>
              <a:gd name="connsiteY8" fmla="*/ 1371544 h 6869430"/>
              <a:gd name="connsiteX9" fmla="*/ 5103022 w 9164251"/>
              <a:gd name="connsiteY9" fmla="*/ 738606 h 6869430"/>
              <a:gd name="connsiteX10" fmla="*/ 32194 w 9164251"/>
              <a:gd name="connsiteY10" fmla="*/ 738606 h 6869430"/>
              <a:gd name="connsiteX11" fmla="*/ 316385 w 9164251"/>
              <a:gd name="connsiteY11" fmla="*/ 720809 h 6869430"/>
              <a:gd name="connsiteX12" fmla="*/ 330141 w 9164251"/>
              <a:gd name="connsiteY12" fmla="*/ 207835 h 6869430"/>
              <a:gd name="connsiteX0" fmla="*/ 330141 w 9164251"/>
              <a:gd name="connsiteY0" fmla="*/ 207835 h 6869430"/>
              <a:gd name="connsiteX1" fmla="*/ 9164251 w 9164251"/>
              <a:gd name="connsiteY1" fmla="*/ 0 h 6869430"/>
              <a:gd name="connsiteX2" fmla="*/ 9155217 w 9164251"/>
              <a:gd name="connsiteY2" fmla="*/ 3234690 h 6869430"/>
              <a:gd name="connsiteX3" fmla="*/ 9164251 w 9164251"/>
              <a:gd name="connsiteY3" fmla="*/ 6869430 h 6869430"/>
              <a:gd name="connsiteX4" fmla="*/ 0 w 9164251"/>
              <a:gd name="connsiteY4" fmla="*/ 6869430 h 6869430"/>
              <a:gd name="connsiteX5" fmla="*/ 0 w 9164251"/>
              <a:gd name="connsiteY5" fmla="*/ 2001237 h 6869430"/>
              <a:gd name="connsiteX6" fmla="*/ 32194 w 9164251"/>
              <a:gd name="connsiteY6" fmla="*/ 2004482 h 6869430"/>
              <a:gd name="connsiteX7" fmla="*/ 5103022 w 9164251"/>
              <a:gd name="connsiteY7" fmla="*/ 2004482 h 6869430"/>
              <a:gd name="connsiteX8" fmla="*/ 5735960 w 9164251"/>
              <a:gd name="connsiteY8" fmla="*/ 1371544 h 6869430"/>
              <a:gd name="connsiteX9" fmla="*/ 5103022 w 9164251"/>
              <a:gd name="connsiteY9" fmla="*/ 738606 h 6869430"/>
              <a:gd name="connsiteX10" fmla="*/ 32194 w 9164251"/>
              <a:gd name="connsiteY10" fmla="*/ 738606 h 6869430"/>
              <a:gd name="connsiteX11" fmla="*/ 302629 w 9164251"/>
              <a:gd name="connsiteY11" fmla="*/ 720809 h 6869430"/>
              <a:gd name="connsiteX12" fmla="*/ 330141 w 9164251"/>
              <a:gd name="connsiteY12" fmla="*/ 207835 h 6869430"/>
              <a:gd name="connsiteX0" fmla="*/ 268239 w 9164251"/>
              <a:gd name="connsiteY0" fmla="*/ 193806 h 6869430"/>
              <a:gd name="connsiteX1" fmla="*/ 9164251 w 9164251"/>
              <a:gd name="connsiteY1" fmla="*/ 0 h 6869430"/>
              <a:gd name="connsiteX2" fmla="*/ 9155217 w 9164251"/>
              <a:gd name="connsiteY2" fmla="*/ 3234690 h 6869430"/>
              <a:gd name="connsiteX3" fmla="*/ 9164251 w 9164251"/>
              <a:gd name="connsiteY3" fmla="*/ 6869430 h 6869430"/>
              <a:gd name="connsiteX4" fmla="*/ 0 w 9164251"/>
              <a:gd name="connsiteY4" fmla="*/ 6869430 h 6869430"/>
              <a:gd name="connsiteX5" fmla="*/ 0 w 9164251"/>
              <a:gd name="connsiteY5" fmla="*/ 2001237 h 6869430"/>
              <a:gd name="connsiteX6" fmla="*/ 32194 w 9164251"/>
              <a:gd name="connsiteY6" fmla="*/ 2004482 h 6869430"/>
              <a:gd name="connsiteX7" fmla="*/ 5103022 w 9164251"/>
              <a:gd name="connsiteY7" fmla="*/ 2004482 h 6869430"/>
              <a:gd name="connsiteX8" fmla="*/ 5735960 w 9164251"/>
              <a:gd name="connsiteY8" fmla="*/ 1371544 h 6869430"/>
              <a:gd name="connsiteX9" fmla="*/ 5103022 w 9164251"/>
              <a:gd name="connsiteY9" fmla="*/ 738606 h 6869430"/>
              <a:gd name="connsiteX10" fmla="*/ 32194 w 9164251"/>
              <a:gd name="connsiteY10" fmla="*/ 738606 h 6869430"/>
              <a:gd name="connsiteX11" fmla="*/ 302629 w 9164251"/>
              <a:gd name="connsiteY11" fmla="*/ 720809 h 6869430"/>
              <a:gd name="connsiteX12" fmla="*/ 268239 w 9164251"/>
              <a:gd name="connsiteY12" fmla="*/ 193806 h 6869430"/>
              <a:gd name="connsiteX0" fmla="*/ 268239 w 9164251"/>
              <a:gd name="connsiteY0" fmla="*/ 193806 h 6869430"/>
              <a:gd name="connsiteX1" fmla="*/ 9164251 w 9164251"/>
              <a:gd name="connsiteY1" fmla="*/ 0 h 6869430"/>
              <a:gd name="connsiteX2" fmla="*/ 9155217 w 9164251"/>
              <a:gd name="connsiteY2" fmla="*/ 3234690 h 6869430"/>
              <a:gd name="connsiteX3" fmla="*/ 9164251 w 9164251"/>
              <a:gd name="connsiteY3" fmla="*/ 6869430 h 6869430"/>
              <a:gd name="connsiteX4" fmla="*/ 0 w 9164251"/>
              <a:gd name="connsiteY4" fmla="*/ 6869430 h 6869430"/>
              <a:gd name="connsiteX5" fmla="*/ 0 w 9164251"/>
              <a:gd name="connsiteY5" fmla="*/ 2001237 h 6869430"/>
              <a:gd name="connsiteX6" fmla="*/ 32194 w 9164251"/>
              <a:gd name="connsiteY6" fmla="*/ 2004482 h 6869430"/>
              <a:gd name="connsiteX7" fmla="*/ 5103022 w 9164251"/>
              <a:gd name="connsiteY7" fmla="*/ 2004482 h 6869430"/>
              <a:gd name="connsiteX8" fmla="*/ 5735960 w 9164251"/>
              <a:gd name="connsiteY8" fmla="*/ 1371544 h 6869430"/>
              <a:gd name="connsiteX9" fmla="*/ 5103022 w 9164251"/>
              <a:gd name="connsiteY9" fmla="*/ 738606 h 6869430"/>
              <a:gd name="connsiteX10" fmla="*/ 32194 w 9164251"/>
              <a:gd name="connsiteY10" fmla="*/ 738606 h 6869430"/>
              <a:gd name="connsiteX11" fmla="*/ 302629 w 9164251"/>
              <a:gd name="connsiteY11" fmla="*/ 734838 h 6869430"/>
              <a:gd name="connsiteX12" fmla="*/ 268239 w 9164251"/>
              <a:gd name="connsiteY12" fmla="*/ 193806 h 6869430"/>
              <a:gd name="connsiteX0" fmla="*/ 268239 w 9219274"/>
              <a:gd name="connsiteY0" fmla="*/ 53 h 6675677"/>
              <a:gd name="connsiteX1" fmla="*/ 9219274 w 9219274"/>
              <a:gd name="connsiteY1" fmla="*/ 199058 h 6675677"/>
              <a:gd name="connsiteX2" fmla="*/ 9155217 w 9219274"/>
              <a:gd name="connsiteY2" fmla="*/ 3040937 h 6675677"/>
              <a:gd name="connsiteX3" fmla="*/ 9164251 w 9219274"/>
              <a:gd name="connsiteY3" fmla="*/ 6675677 h 6675677"/>
              <a:gd name="connsiteX4" fmla="*/ 0 w 9219274"/>
              <a:gd name="connsiteY4" fmla="*/ 6675677 h 6675677"/>
              <a:gd name="connsiteX5" fmla="*/ 0 w 9219274"/>
              <a:gd name="connsiteY5" fmla="*/ 1807484 h 6675677"/>
              <a:gd name="connsiteX6" fmla="*/ 32194 w 9219274"/>
              <a:gd name="connsiteY6" fmla="*/ 1810729 h 6675677"/>
              <a:gd name="connsiteX7" fmla="*/ 5103022 w 9219274"/>
              <a:gd name="connsiteY7" fmla="*/ 1810729 h 6675677"/>
              <a:gd name="connsiteX8" fmla="*/ 5735960 w 9219274"/>
              <a:gd name="connsiteY8" fmla="*/ 1177791 h 6675677"/>
              <a:gd name="connsiteX9" fmla="*/ 5103022 w 9219274"/>
              <a:gd name="connsiteY9" fmla="*/ 544853 h 6675677"/>
              <a:gd name="connsiteX10" fmla="*/ 32194 w 9219274"/>
              <a:gd name="connsiteY10" fmla="*/ 544853 h 6675677"/>
              <a:gd name="connsiteX11" fmla="*/ 302629 w 9219274"/>
              <a:gd name="connsiteY11" fmla="*/ 541085 h 6675677"/>
              <a:gd name="connsiteX12" fmla="*/ 268239 w 9219274"/>
              <a:gd name="connsiteY12" fmla="*/ 53 h 6675677"/>
              <a:gd name="connsiteX0" fmla="*/ 268239 w 9219274"/>
              <a:gd name="connsiteY0" fmla="*/ 18444 h 6476619"/>
              <a:gd name="connsiteX1" fmla="*/ 9219274 w 9219274"/>
              <a:gd name="connsiteY1" fmla="*/ 0 h 6476619"/>
              <a:gd name="connsiteX2" fmla="*/ 9155217 w 9219274"/>
              <a:gd name="connsiteY2" fmla="*/ 2841879 h 6476619"/>
              <a:gd name="connsiteX3" fmla="*/ 9164251 w 9219274"/>
              <a:gd name="connsiteY3" fmla="*/ 6476619 h 6476619"/>
              <a:gd name="connsiteX4" fmla="*/ 0 w 9219274"/>
              <a:gd name="connsiteY4" fmla="*/ 6476619 h 6476619"/>
              <a:gd name="connsiteX5" fmla="*/ 0 w 9219274"/>
              <a:gd name="connsiteY5" fmla="*/ 1608426 h 6476619"/>
              <a:gd name="connsiteX6" fmla="*/ 32194 w 9219274"/>
              <a:gd name="connsiteY6" fmla="*/ 1611671 h 6476619"/>
              <a:gd name="connsiteX7" fmla="*/ 5103022 w 9219274"/>
              <a:gd name="connsiteY7" fmla="*/ 1611671 h 6476619"/>
              <a:gd name="connsiteX8" fmla="*/ 5735960 w 9219274"/>
              <a:gd name="connsiteY8" fmla="*/ 978733 h 6476619"/>
              <a:gd name="connsiteX9" fmla="*/ 5103022 w 9219274"/>
              <a:gd name="connsiteY9" fmla="*/ 345795 h 6476619"/>
              <a:gd name="connsiteX10" fmla="*/ 32194 w 9219274"/>
              <a:gd name="connsiteY10" fmla="*/ 345795 h 6476619"/>
              <a:gd name="connsiteX11" fmla="*/ 302629 w 9219274"/>
              <a:gd name="connsiteY11" fmla="*/ 342027 h 6476619"/>
              <a:gd name="connsiteX12" fmla="*/ 268239 w 9219274"/>
              <a:gd name="connsiteY12" fmla="*/ 18444 h 6476619"/>
              <a:gd name="connsiteX0" fmla="*/ 268239 w 9219274"/>
              <a:gd name="connsiteY0" fmla="*/ 18444 h 6476619"/>
              <a:gd name="connsiteX1" fmla="*/ 9219274 w 9219274"/>
              <a:gd name="connsiteY1" fmla="*/ 0 h 6476619"/>
              <a:gd name="connsiteX2" fmla="*/ 9155217 w 9219274"/>
              <a:gd name="connsiteY2" fmla="*/ 2841879 h 6476619"/>
              <a:gd name="connsiteX3" fmla="*/ 9164251 w 9219274"/>
              <a:gd name="connsiteY3" fmla="*/ 6476619 h 6476619"/>
              <a:gd name="connsiteX4" fmla="*/ 0 w 9219274"/>
              <a:gd name="connsiteY4" fmla="*/ 6476619 h 6476619"/>
              <a:gd name="connsiteX5" fmla="*/ 0 w 9219274"/>
              <a:gd name="connsiteY5" fmla="*/ 1608426 h 6476619"/>
              <a:gd name="connsiteX6" fmla="*/ 32194 w 9219274"/>
              <a:gd name="connsiteY6" fmla="*/ 1611671 h 6476619"/>
              <a:gd name="connsiteX7" fmla="*/ 5103022 w 9219274"/>
              <a:gd name="connsiteY7" fmla="*/ 1611671 h 6476619"/>
              <a:gd name="connsiteX8" fmla="*/ 5735960 w 9219274"/>
              <a:gd name="connsiteY8" fmla="*/ 978733 h 6476619"/>
              <a:gd name="connsiteX9" fmla="*/ 5103022 w 9219274"/>
              <a:gd name="connsiteY9" fmla="*/ 345795 h 6476619"/>
              <a:gd name="connsiteX10" fmla="*/ 32194 w 9219274"/>
              <a:gd name="connsiteY10" fmla="*/ 345795 h 6476619"/>
              <a:gd name="connsiteX11" fmla="*/ 281995 w 9219274"/>
              <a:gd name="connsiteY11" fmla="*/ 363070 h 6476619"/>
              <a:gd name="connsiteX12" fmla="*/ 268239 w 9219274"/>
              <a:gd name="connsiteY12" fmla="*/ 18444 h 6476619"/>
              <a:gd name="connsiteX0" fmla="*/ 268239 w 9164251"/>
              <a:gd name="connsiteY0" fmla="*/ 18444 h 6476619"/>
              <a:gd name="connsiteX1" fmla="*/ 9109228 w 9164251"/>
              <a:gd name="connsiteY1" fmla="*/ 0 h 6476619"/>
              <a:gd name="connsiteX2" fmla="*/ 9155217 w 9164251"/>
              <a:gd name="connsiteY2" fmla="*/ 2841879 h 6476619"/>
              <a:gd name="connsiteX3" fmla="*/ 9164251 w 9164251"/>
              <a:gd name="connsiteY3" fmla="*/ 6476619 h 6476619"/>
              <a:gd name="connsiteX4" fmla="*/ 0 w 9164251"/>
              <a:gd name="connsiteY4" fmla="*/ 6476619 h 6476619"/>
              <a:gd name="connsiteX5" fmla="*/ 0 w 9164251"/>
              <a:gd name="connsiteY5" fmla="*/ 1608426 h 6476619"/>
              <a:gd name="connsiteX6" fmla="*/ 32194 w 9164251"/>
              <a:gd name="connsiteY6" fmla="*/ 1611671 h 6476619"/>
              <a:gd name="connsiteX7" fmla="*/ 5103022 w 9164251"/>
              <a:gd name="connsiteY7" fmla="*/ 1611671 h 6476619"/>
              <a:gd name="connsiteX8" fmla="*/ 5735960 w 9164251"/>
              <a:gd name="connsiteY8" fmla="*/ 978733 h 6476619"/>
              <a:gd name="connsiteX9" fmla="*/ 5103022 w 9164251"/>
              <a:gd name="connsiteY9" fmla="*/ 345795 h 6476619"/>
              <a:gd name="connsiteX10" fmla="*/ 32194 w 9164251"/>
              <a:gd name="connsiteY10" fmla="*/ 345795 h 6476619"/>
              <a:gd name="connsiteX11" fmla="*/ 281995 w 9164251"/>
              <a:gd name="connsiteY11" fmla="*/ 363070 h 6476619"/>
              <a:gd name="connsiteX12" fmla="*/ 268239 w 9164251"/>
              <a:gd name="connsiteY12" fmla="*/ 18444 h 6476619"/>
              <a:gd name="connsiteX0" fmla="*/ 268239 w 9157073"/>
              <a:gd name="connsiteY0" fmla="*/ 18444 h 6476619"/>
              <a:gd name="connsiteX1" fmla="*/ 9109228 w 9157073"/>
              <a:gd name="connsiteY1" fmla="*/ 0 h 6476619"/>
              <a:gd name="connsiteX2" fmla="*/ 9155217 w 9157073"/>
              <a:gd name="connsiteY2" fmla="*/ 2841879 h 6476619"/>
              <a:gd name="connsiteX3" fmla="*/ 9061082 w 9157073"/>
              <a:gd name="connsiteY3" fmla="*/ 6469605 h 6476619"/>
              <a:gd name="connsiteX4" fmla="*/ 0 w 9157073"/>
              <a:gd name="connsiteY4" fmla="*/ 6476619 h 6476619"/>
              <a:gd name="connsiteX5" fmla="*/ 0 w 9157073"/>
              <a:gd name="connsiteY5" fmla="*/ 1608426 h 6476619"/>
              <a:gd name="connsiteX6" fmla="*/ 32194 w 9157073"/>
              <a:gd name="connsiteY6" fmla="*/ 1611671 h 6476619"/>
              <a:gd name="connsiteX7" fmla="*/ 5103022 w 9157073"/>
              <a:gd name="connsiteY7" fmla="*/ 1611671 h 6476619"/>
              <a:gd name="connsiteX8" fmla="*/ 5735960 w 9157073"/>
              <a:gd name="connsiteY8" fmla="*/ 978733 h 6476619"/>
              <a:gd name="connsiteX9" fmla="*/ 5103022 w 9157073"/>
              <a:gd name="connsiteY9" fmla="*/ 345795 h 6476619"/>
              <a:gd name="connsiteX10" fmla="*/ 32194 w 9157073"/>
              <a:gd name="connsiteY10" fmla="*/ 345795 h 6476619"/>
              <a:gd name="connsiteX11" fmla="*/ 281995 w 9157073"/>
              <a:gd name="connsiteY11" fmla="*/ 363070 h 6476619"/>
              <a:gd name="connsiteX12" fmla="*/ 268239 w 9157073"/>
              <a:gd name="connsiteY12" fmla="*/ 18444 h 6476619"/>
              <a:gd name="connsiteX0" fmla="*/ 268239 w 9116629"/>
              <a:gd name="connsiteY0" fmla="*/ 18444 h 6476619"/>
              <a:gd name="connsiteX1" fmla="*/ 9109228 w 9116629"/>
              <a:gd name="connsiteY1" fmla="*/ 0 h 6476619"/>
              <a:gd name="connsiteX2" fmla="*/ 9113949 w 9116629"/>
              <a:gd name="connsiteY2" fmla="*/ 2841879 h 6476619"/>
              <a:gd name="connsiteX3" fmla="*/ 9061082 w 9116629"/>
              <a:gd name="connsiteY3" fmla="*/ 6469605 h 6476619"/>
              <a:gd name="connsiteX4" fmla="*/ 0 w 9116629"/>
              <a:gd name="connsiteY4" fmla="*/ 6476619 h 6476619"/>
              <a:gd name="connsiteX5" fmla="*/ 0 w 9116629"/>
              <a:gd name="connsiteY5" fmla="*/ 1608426 h 6476619"/>
              <a:gd name="connsiteX6" fmla="*/ 32194 w 9116629"/>
              <a:gd name="connsiteY6" fmla="*/ 1611671 h 6476619"/>
              <a:gd name="connsiteX7" fmla="*/ 5103022 w 9116629"/>
              <a:gd name="connsiteY7" fmla="*/ 1611671 h 6476619"/>
              <a:gd name="connsiteX8" fmla="*/ 5735960 w 9116629"/>
              <a:gd name="connsiteY8" fmla="*/ 978733 h 6476619"/>
              <a:gd name="connsiteX9" fmla="*/ 5103022 w 9116629"/>
              <a:gd name="connsiteY9" fmla="*/ 345795 h 6476619"/>
              <a:gd name="connsiteX10" fmla="*/ 32194 w 9116629"/>
              <a:gd name="connsiteY10" fmla="*/ 345795 h 6476619"/>
              <a:gd name="connsiteX11" fmla="*/ 281995 w 9116629"/>
              <a:gd name="connsiteY11" fmla="*/ 363070 h 6476619"/>
              <a:gd name="connsiteX12" fmla="*/ 268239 w 9116629"/>
              <a:gd name="connsiteY12" fmla="*/ 18444 h 6476619"/>
              <a:gd name="connsiteX0" fmla="*/ 268239 w 9116629"/>
              <a:gd name="connsiteY0" fmla="*/ 18444 h 6469605"/>
              <a:gd name="connsiteX1" fmla="*/ 9109228 w 9116629"/>
              <a:gd name="connsiteY1" fmla="*/ 0 h 6469605"/>
              <a:gd name="connsiteX2" fmla="*/ 9113949 w 9116629"/>
              <a:gd name="connsiteY2" fmla="*/ 2841879 h 6469605"/>
              <a:gd name="connsiteX3" fmla="*/ 9061082 w 9116629"/>
              <a:gd name="connsiteY3" fmla="*/ 6469605 h 6469605"/>
              <a:gd name="connsiteX4" fmla="*/ 295751 w 9116629"/>
              <a:gd name="connsiteY4" fmla="*/ 5087752 h 6469605"/>
              <a:gd name="connsiteX5" fmla="*/ 0 w 9116629"/>
              <a:gd name="connsiteY5" fmla="*/ 1608426 h 6469605"/>
              <a:gd name="connsiteX6" fmla="*/ 32194 w 9116629"/>
              <a:gd name="connsiteY6" fmla="*/ 1611671 h 6469605"/>
              <a:gd name="connsiteX7" fmla="*/ 5103022 w 9116629"/>
              <a:gd name="connsiteY7" fmla="*/ 1611671 h 6469605"/>
              <a:gd name="connsiteX8" fmla="*/ 5735960 w 9116629"/>
              <a:gd name="connsiteY8" fmla="*/ 978733 h 6469605"/>
              <a:gd name="connsiteX9" fmla="*/ 5103022 w 9116629"/>
              <a:gd name="connsiteY9" fmla="*/ 345795 h 6469605"/>
              <a:gd name="connsiteX10" fmla="*/ 32194 w 9116629"/>
              <a:gd name="connsiteY10" fmla="*/ 345795 h 6469605"/>
              <a:gd name="connsiteX11" fmla="*/ 281995 w 9116629"/>
              <a:gd name="connsiteY11" fmla="*/ 363070 h 6469605"/>
              <a:gd name="connsiteX12" fmla="*/ 268239 w 9116629"/>
              <a:gd name="connsiteY12" fmla="*/ 18444 h 6469605"/>
              <a:gd name="connsiteX0" fmla="*/ 268239 w 9119545"/>
              <a:gd name="connsiteY0" fmla="*/ 18444 h 5087752"/>
              <a:gd name="connsiteX1" fmla="*/ 9109228 w 9119545"/>
              <a:gd name="connsiteY1" fmla="*/ 0 h 5087752"/>
              <a:gd name="connsiteX2" fmla="*/ 9113949 w 9119545"/>
              <a:gd name="connsiteY2" fmla="*/ 2841879 h 5087752"/>
              <a:gd name="connsiteX3" fmla="*/ 9109228 w 9119545"/>
              <a:gd name="connsiteY3" fmla="*/ 5080738 h 5087752"/>
              <a:gd name="connsiteX4" fmla="*/ 295751 w 9119545"/>
              <a:gd name="connsiteY4" fmla="*/ 5087752 h 5087752"/>
              <a:gd name="connsiteX5" fmla="*/ 0 w 9119545"/>
              <a:gd name="connsiteY5" fmla="*/ 1608426 h 5087752"/>
              <a:gd name="connsiteX6" fmla="*/ 32194 w 9119545"/>
              <a:gd name="connsiteY6" fmla="*/ 1611671 h 5087752"/>
              <a:gd name="connsiteX7" fmla="*/ 5103022 w 9119545"/>
              <a:gd name="connsiteY7" fmla="*/ 1611671 h 5087752"/>
              <a:gd name="connsiteX8" fmla="*/ 5735960 w 9119545"/>
              <a:gd name="connsiteY8" fmla="*/ 978733 h 5087752"/>
              <a:gd name="connsiteX9" fmla="*/ 5103022 w 9119545"/>
              <a:gd name="connsiteY9" fmla="*/ 345795 h 5087752"/>
              <a:gd name="connsiteX10" fmla="*/ 32194 w 9119545"/>
              <a:gd name="connsiteY10" fmla="*/ 345795 h 5087752"/>
              <a:gd name="connsiteX11" fmla="*/ 281995 w 9119545"/>
              <a:gd name="connsiteY11" fmla="*/ 363070 h 5087752"/>
              <a:gd name="connsiteX12" fmla="*/ 268239 w 9119545"/>
              <a:gd name="connsiteY12" fmla="*/ 18444 h 5087752"/>
              <a:gd name="connsiteX0" fmla="*/ 236045 w 9087351"/>
              <a:gd name="connsiteY0" fmla="*/ 18444 h 5087752"/>
              <a:gd name="connsiteX1" fmla="*/ 9077034 w 9087351"/>
              <a:gd name="connsiteY1" fmla="*/ 0 h 5087752"/>
              <a:gd name="connsiteX2" fmla="*/ 9081755 w 9087351"/>
              <a:gd name="connsiteY2" fmla="*/ 2841879 h 5087752"/>
              <a:gd name="connsiteX3" fmla="*/ 9077034 w 9087351"/>
              <a:gd name="connsiteY3" fmla="*/ 5080738 h 5087752"/>
              <a:gd name="connsiteX4" fmla="*/ 263557 w 9087351"/>
              <a:gd name="connsiteY4" fmla="*/ 5087752 h 5087752"/>
              <a:gd name="connsiteX5" fmla="*/ 242923 w 9087351"/>
              <a:gd name="connsiteY5" fmla="*/ 1608426 h 5087752"/>
              <a:gd name="connsiteX6" fmla="*/ 0 w 9087351"/>
              <a:gd name="connsiteY6" fmla="*/ 1611671 h 5087752"/>
              <a:gd name="connsiteX7" fmla="*/ 5070828 w 9087351"/>
              <a:gd name="connsiteY7" fmla="*/ 1611671 h 5087752"/>
              <a:gd name="connsiteX8" fmla="*/ 5703766 w 9087351"/>
              <a:gd name="connsiteY8" fmla="*/ 978733 h 5087752"/>
              <a:gd name="connsiteX9" fmla="*/ 5070828 w 9087351"/>
              <a:gd name="connsiteY9" fmla="*/ 345795 h 5087752"/>
              <a:gd name="connsiteX10" fmla="*/ 0 w 9087351"/>
              <a:gd name="connsiteY10" fmla="*/ 345795 h 5087752"/>
              <a:gd name="connsiteX11" fmla="*/ 249801 w 9087351"/>
              <a:gd name="connsiteY11" fmla="*/ 363070 h 5087752"/>
              <a:gd name="connsiteX12" fmla="*/ 236045 w 9087351"/>
              <a:gd name="connsiteY12" fmla="*/ 18444 h 5087752"/>
              <a:gd name="connsiteX0" fmla="*/ 236045 w 9087351"/>
              <a:gd name="connsiteY0" fmla="*/ 18444 h 5087752"/>
              <a:gd name="connsiteX1" fmla="*/ 9077034 w 9087351"/>
              <a:gd name="connsiteY1" fmla="*/ 0 h 5087752"/>
              <a:gd name="connsiteX2" fmla="*/ 9081755 w 9087351"/>
              <a:gd name="connsiteY2" fmla="*/ 2841879 h 5087752"/>
              <a:gd name="connsiteX3" fmla="*/ 9077034 w 9087351"/>
              <a:gd name="connsiteY3" fmla="*/ 5080738 h 5087752"/>
              <a:gd name="connsiteX4" fmla="*/ 263557 w 9087351"/>
              <a:gd name="connsiteY4" fmla="*/ 5087752 h 5087752"/>
              <a:gd name="connsiteX5" fmla="*/ 242923 w 9087351"/>
              <a:gd name="connsiteY5" fmla="*/ 1608426 h 5087752"/>
              <a:gd name="connsiteX6" fmla="*/ 0 w 9087351"/>
              <a:gd name="connsiteY6" fmla="*/ 1611671 h 5087752"/>
              <a:gd name="connsiteX7" fmla="*/ 5070828 w 9087351"/>
              <a:gd name="connsiteY7" fmla="*/ 1611671 h 5087752"/>
              <a:gd name="connsiteX8" fmla="*/ 5703766 w 9087351"/>
              <a:gd name="connsiteY8" fmla="*/ 978733 h 5087752"/>
              <a:gd name="connsiteX9" fmla="*/ 5070828 w 9087351"/>
              <a:gd name="connsiteY9" fmla="*/ 345795 h 5087752"/>
              <a:gd name="connsiteX10" fmla="*/ 249801 w 9087351"/>
              <a:gd name="connsiteY10" fmla="*/ 363070 h 5087752"/>
              <a:gd name="connsiteX11" fmla="*/ 236045 w 9087351"/>
              <a:gd name="connsiteY11" fmla="*/ 18444 h 5087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87351" h="5087752">
                <a:moveTo>
                  <a:pt x="236045" y="18444"/>
                </a:moveTo>
                <a:lnTo>
                  <a:pt x="9077034" y="0"/>
                </a:lnTo>
                <a:cubicBezTo>
                  <a:pt x="9074023" y="1055370"/>
                  <a:pt x="9084766" y="1786509"/>
                  <a:pt x="9081755" y="2841879"/>
                </a:cubicBezTo>
                <a:cubicBezTo>
                  <a:pt x="9100000" y="4682109"/>
                  <a:pt x="9066911" y="3924242"/>
                  <a:pt x="9077034" y="5080738"/>
                </a:cubicBezTo>
                <a:lnTo>
                  <a:pt x="263557" y="5087752"/>
                </a:lnTo>
                <a:lnTo>
                  <a:pt x="242923" y="1608426"/>
                </a:lnTo>
                <a:lnTo>
                  <a:pt x="0" y="1611671"/>
                </a:lnTo>
                <a:lnTo>
                  <a:pt x="5070828" y="1611671"/>
                </a:lnTo>
                <a:cubicBezTo>
                  <a:pt x="5420390" y="1611671"/>
                  <a:pt x="5703766" y="1328295"/>
                  <a:pt x="5703766" y="978733"/>
                </a:cubicBezTo>
                <a:cubicBezTo>
                  <a:pt x="5703766" y="629171"/>
                  <a:pt x="5420390" y="345795"/>
                  <a:pt x="5070828" y="345795"/>
                </a:cubicBezTo>
                <a:lnTo>
                  <a:pt x="249801" y="363070"/>
                </a:lnTo>
                <a:lnTo>
                  <a:pt x="236045" y="18444"/>
                </a:lnTo>
                <a:close/>
              </a:path>
            </a:pathLst>
          </a:custGeom>
          <a:solidFill>
            <a:schemeClr val="tx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315639" y="3603569"/>
            <a:ext cx="7282203" cy="105663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algn="l"/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315638" y="2389479"/>
            <a:ext cx="7282203" cy="1029732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endParaRPr lang="ru-RU" sz="5400" b="1" dirty="0"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191344" y="620688"/>
            <a:ext cx="6696744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548680"/>
            <a:ext cx="5815873" cy="14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233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E777119-2EDC-4BCE-9396-7DD425CBBD8C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  <p:pic>
        <p:nvPicPr>
          <p:cNvPr id="10" name="Объект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301" y="3287"/>
            <a:ext cx="29337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Группа 10"/>
          <p:cNvGrpSpPr/>
          <p:nvPr userDrawn="1"/>
        </p:nvGrpSpPr>
        <p:grpSpPr>
          <a:xfrm>
            <a:off x="326542" y="260648"/>
            <a:ext cx="4223717" cy="514244"/>
            <a:chOff x="5690581" y="3176737"/>
            <a:chExt cx="3167788" cy="514244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34899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0581" y="3176737"/>
              <a:ext cx="810838" cy="504526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1419" y="3176737"/>
              <a:ext cx="2356950" cy="514244"/>
            </a:xfrm>
            <a:prstGeom prst="rect">
              <a:avLst/>
            </a:prstGeom>
          </p:spPr>
        </p:pic>
      </p:grp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00" y="6420178"/>
            <a:ext cx="10465163" cy="48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526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  <a:p>
            <a:pPr lvl="3"/>
            <a:r>
              <a:rPr lang="ru-RU" altLang="ru-RU" dirty="0"/>
              <a:t>Четвертый уровень</a:t>
            </a:r>
          </a:p>
          <a:p>
            <a:pPr lvl="4"/>
            <a:r>
              <a:rPr lang="ru-RU" alt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E777119-2EDC-4BCE-9396-7DD425CBBD8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0" r:id="rId2"/>
    <p:sldLayoutId id="2147483651" r:id="rId3"/>
    <p:sldLayoutId id="2147483652" r:id="rId4"/>
    <p:sldLayoutId id="2147483654" r:id="rId5"/>
    <p:sldLayoutId id="2147483661" r:id="rId6"/>
    <p:sldLayoutId id="2147483664" r:id="rId7"/>
    <p:sldLayoutId id="2147483665" r:id="rId8"/>
    <p:sldLayoutId id="2147483662" r:id="rId9"/>
    <p:sldLayoutId id="2147483658" r:id="rId10"/>
    <p:sldLayoutId id="2147483666" r:id="rId11"/>
    <p:sldLayoutId id="2147483667" r:id="rId12"/>
    <p:sldLayoutId id="2147483663" r:id="rId13"/>
    <p:sldLayoutId id="2147483668" r:id="rId14"/>
    <p:sldLayoutId id="2147483669" r:id="rId15"/>
    <p:sldLayoutId id="2147483670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86842493-60B3-E547-9815-F41184CD39BA}"/>
              </a:ext>
            </a:extLst>
          </p:cNvPr>
          <p:cNvCxnSpPr>
            <a:cxnSpLocks/>
          </p:cNvCxnSpPr>
          <p:nvPr/>
        </p:nvCxnSpPr>
        <p:spPr>
          <a:xfrm>
            <a:off x="1306662" y="4941168"/>
            <a:ext cx="10122304" cy="0"/>
          </a:xfrm>
          <a:prstGeom prst="straightConnector1">
            <a:avLst/>
          </a:prstGeom>
          <a:ln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82CD2DD2-16A9-8247-950C-31F448323ABF}"/>
              </a:ext>
            </a:extLst>
          </p:cNvPr>
          <p:cNvSpPr txBox="1">
            <a:spLocks/>
          </p:cNvSpPr>
          <p:nvPr/>
        </p:nvSpPr>
        <p:spPr bwMode="auto">
          <a:xfrm>
            <a:off x="119336" y="2276873"/>
            <a:ext cx="5976664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7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fontAlgn="auto">
              <a:spcAft>
                <a:spcPts val="0"/>
              </a:spcAft>
            </a:pPr>
            <a:r>
              <a:rPr lang="ru-RU" sz="1600" i="1" dirty="0">
                <a:solidFill>
                  <a:schemeClr val="bg1"/>
                </a:solidFill>
                <a:latin typeface="Century Gothic" panose="020B0502020202020204" pitchFamily="34" charset="0"/>
              </a:rPr>
              <a:t>Форум труда 2023 г.</a:t>
            </a:r>
          </a:p>
          <a:p>
            <a:pPr algn="l" fontAlgn="auto">
              <a:spcAft>
                <a:spcPts val="0"/>
              </a:spcAft>
            </a:pPr>
            <a:endParaRPr lang="ru-RU" sz="16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93422" y="3480992"/>
            <a:ext cx="10657184" cy="1460176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ru-RU" altLang="ru-RU" sz="32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Подготовка руководителей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ru-RU" altLang="ru-RU" sz="32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 современных условиях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82CD2DD2-16A9-8247-950C-31F448323ABF}"/>
              </a:ext>
            </a:extLst>
          </p:cNvPr>
          <p:cNvSpPr txBox="1">
            <a:spLocks/>
          </p:cNvSpPr>
          <p:nvPr/>
        </p:nvSpPr>
        <p:spPr bwMode="auto">
          <a:xfrm>
            <a:off x="6888088" y="4848194"/>
            <a:ext cx="5011681" cy="1039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7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fontAlgn="auto">
              <a:spcAft>
                <a:spcPts val="0"/>
              </a:spcAft>
            </a:pPr>
            <a:r>
              <a:rPr lang="ru-RU" sz="2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Клементовичус Я.Я., </a:t>
            </a:r>
          </a:p>
          <a:p>
            <a:pPr algn="l" fontAlgn="auto">
              <a:spcAft>
                <a:spcPts val="0"/>
              </a:spcAft>
            </a:pPr>
            <a:r>
              <a:rPr lang="ru-RU" sz="2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Проректор по ДПО СПбГЭУ, директор ВЭШ, д.э.н., профессор,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17858" y="6123704"/>
            <a:ext cx="2556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>16 марта 2023 г.</a:t>
            </a:r>
          </a:p>
        </p:txBody>
      </p:sp>
    </p:spTree>
    <p:extLst>
      <p:ext uri="{BB962C8B-B14F-4D97-AF65-F5344CB8AC3E}">
        <p14:creationId xmlns:p14="http://schemas.microsoft.com/office/powerpoint/2010/main" val="2500636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3"/>
          <p:cNvSpPr txBox="1">
            <a:spLocks/>
          </p:cNvSpPr>
          <p:nvPr/>
        </p:nvSpPr>
        <p:spPr>
          <a:xfrm>
            <a:off x="3287688" y="351654"/>
            <a:ext cx="8710494" cy="435561"/>
          </a:xfrm>
          <a:prstGeom prst="rect">
            <a:avLst/>
          </a:prstGeom>
        </p:spPr>
        <p:txBody>
          <a:bodyPr anchor="b"/>
          <a:lstStyle>
            <a:defPPr>
              <a:defRPr lang="ru-RU"/>
            </a:defPPr>
            <a:lvl1pPr>
              <a:defRPr sz="26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189" algn="ctr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377" algn="ctr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566" algn="ctr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754" algn="ctr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r>
              <a:rPr lang="ru-RU" altLang="ru-RU" dirty="0"/>
              <a:t>Новые задачи при подготовке руководителей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6296228" y="1554516"/>
            <a:ext cx="4204076" cy="1550059"/>
            <a:chOff x="1363491" y="1921820"/>
            <a:chExt cx="4428776" cy="1550059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363491" y="1921820"/>
              <a:ext cx="442877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dirty="0">
                  <a:solidFill>
                    <a:srgbClr val="7030A0"/>
                  </a:solidFill>
                  <a:cs typeface="Gotham Pro" panose="02000503040000020004" pitchFamily="50" charset="0"/>
                </a:rPr>
                <a:t>ЦЕННОСТНЫЕ УСТАНОВКИ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381997" y="2394661"/>
              <a:ext cx="3763988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rgbClr val="348990"/>
                  </a:solidFill>
                  <a:latin typeface="Century Gothic" panose="020B0502020202020204" pitchFamily="34" charset="0"/>
                  <a:cs typeface="Gotham Pro" panose="02000503040000020004" pitchFamily="50" charset="0"/>
                </a:rPr>
                <a:t>Устойчивое развитие</a:t>
              </a:r>
            </a:p>
            <a:p>
              <a:pPr marL="285750" indent="-28575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ru-RU" sz="1600" dirty="0" err="1">
                  <a:solidFill>
                    <a:srgbClr val="348990"/>
                  </a:solidFill>
                  <a:latin typeface="Century Gothic" panose="020B0502020202020204" pitchFamily="34" charset="0"/>
                  <a:cs typeface="Gotham Pro" panose="02000503040000020004" pitchFamily="50" charset="0"/>
                </a:rPr>
                <a:t>Комплаенс</a:t>
              </a:r>
              <a:r>
                <a:rPr lang="ru-RU" sz="1600" dirty="0">
                  <a:solidFill>
                    <a:srgbClr val="348990"/>
                  </a:solidFill>
                  <a:latin typeface="Century Gothic" panose="020B0502020202020204" pitchFamily="34" charset="0"/>
                  <a:cs typeface="Gotham Pro" panose="02000503040000020004" pitchFamily="50" charset="0"/>
                </a:rPr>
                <a:t> и деловая этика</a:t>
              </a:r>
            </a:p>
            <a:p>
              <a:pPr marL="285750" indent="-28575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rgbClr val="348990"/>
                  </a:solidFill>
                  <a:latin typeface="Century Gothic" panose="020B0502020202020204" pitchFamily="34" charset="0"/>
                  <a:cs typeface="Gotham Pro" panose="02000503040000020004" pitchFamily="50" charset="0"/>
                </a:rPr>
                <a:t>Системный подход к образованию</a:t>
              </a: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718426" y="1585970"/>
            <a:ext cx="4288027" cy="1600086"/>
            <a:chOff x="1264335" y="3344847"/>
            <a:chExt cx="4138515" cy="912373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1363491" y="3344847"/>
              <a:ext cx="3843510" cy="4036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dirty="0">
                  <a:solidFill>
                    <a:srgbClr val="7030A0"/>
                  </a:solidFill>
                  <a:cs typeface="Gotham Pro" panose="02000503040000020004" pitchFamily="50" charset="0"/>
                </a:rPr>
                <a:t>ПРОФЕССИОНАЛЬНЫЕ КОМПЕТЕНЦИИ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264335" y="3783383"/>
              <a:ext cx="4138515" cy="4738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rgbClr val="348990"/>
                  </a:solidFill>
                  <a:latin typeface="Century Gothic" panose="020B0502020202020204" pitchFamily="34" charset="0"/>
                  <a:cs typeface="Gotham Pro" panose="02000503040000020004" pitchFamily="50" charset="0"/>
                </a:rPr>
                <a:t>Результативность и эффективность</a:t>
              </a:r>
            </a:p>
            <a:p>
              <a:pPr marL="285750" indent="-28575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rgbClr val="348990"/>
                  </a:solidFill>
                  <a:latin typeface="Century Gothic" panose="020B0502020202020204" pitchFamily="34" charset="0"/>
                  <a:cs typeface="Gotham Pro" panose="02000503040000020004" pitchFamily="50" charset="0"/>
                </a:rPr>
                <a:t>Корпоративное управление </a:t>
              </a:r>
            </a:p>
            <a:p>
              <a:pPr marL="285750" indent="-28575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rgbClr val="348990"/>
                  </a:solidFill>
                  <a:latin typeface="Century Gothic" panose="020B0502020202020204" pitchFamily="34" charset="0"/>
                  <a:cs typeface="Gotham Pro" panose="02000503040000020004" pitchFamily="50" charset="0"/>
                </a:rPr>
                <a:t>Социальная ответственность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6313795" y="3812170"/>
            <a:ext cx="4566763" cy="1831360"/>
            <a:chOff x="1325541" y="5012330"/>
            <a:chExt cx="4333525" cy="1009498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1325541" y="5012330"/>
              <a:ext cx="4333525" cy="220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dirty="0">
                  <a:solidFill>
                    <a:srgbClr val="7030A0"/>
                  </a:solidFill>
                  <a:cs typeface="Gotham Pro" panose="02000503040000020004" pitchFamily="50" charset="0"/>
                </a:rPr>
                <a:t>ВЛИЯНИЕ ТЕХНОЛОГИЙ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325541" y="5292310"/>
              <a:ext cx="4008489" cy="7295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rgbClr val="348990"/>
                  </a:solidFill>
                  <a:latin typeface="Century Gothic" panose="020B0502020202020204" pitchFamily="34" charset="0"/>
                  <a:cs typeface="Gotham Pro" panose="02000503040000020004" pitchFamily="50" charset="0"/>
                </a:rPr>
                <a:t>Эффект </a:t>
              </a:r>
              <a:r>
                <a:rPr lang="ru-RU" sz="1600" dirty="0" err="1">
                  <a:solidFill>
                    <a:srgbClr val="348990"/>
                  </a:solidFill>
                  <a:latin typeface="Century Gothic" panose="020B0502020202020204" pitchFamily="34" charset="0"/>
                  <a:cs typeface="Gotham Pro" panose="02000503040000020004" pitchFamily="50" charset="0"/>
                </a:rPr>
                <a:t>цифровизации</a:t>
              </a:r>
              <a:endParaRPr lang="ru-RU" sz="1600" dirty="0">
                <a:solidFill>
                  <a:srgbClr val="348990"/>
                </a:solidFill>
                <a:latin typeface="Century Gothic" panose="020B0502020202020204" pitchFamily="34" charset="0"/>
                <a:cs typeface="Gotham Pro" panose="02000503040000020004" pitchFamily="50" charset="0"/>
              </a:endParaRPr>
            </a:p>
            <a:p>
              <a:pPr marL="285750" indent="-28575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rgbClr val="348990"/>
                  </a:solidFill>
                  <a:latin typeface="Century Gothic" panose="020B0502020202020204" pitchFamily="34" charset="0"/>
                  <a:cs typeface="Gotham Pro" panose="02000503040000020004" pitchFamily="50" charset="0"/>
                </a:rPr>
                <a:t>Искусственный интеллект: умные решения бизнес-задач</a:t>
              </a:r>
            </a:p>
            <a:p>
              <a:pPr marL="285750" indent="-28575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ru-RU" sz="1600" dirty="0" err="1">
                  <a:solidFill>
                    <a:srgbClr val="348990"/>
                  </a:solidFill>
                  <a:latin typeface="Century Gothic" panose="020B0502020202020204" pitchFamily="34" charset="0"/>
                  <a:cs typeface="Gotham Pro" panose="02000503040000020004" pitchFamily="50" charset="0"/>
                </a:rPr>
                <a:t>Big</a:t>
              </a:r>
              <a:r>
                <a:rPr lang="ru-RU" sz="1600" dirty="0">
                  <a:solidFill>
                    <a:srgbClr val="348990"/>
                  </a:solidFill>
                  <a:latin typeface="Century Gothic" panose="020B0502020202020204" pitchFamily="34" charset="0"/>
                  <a:cs typeface="Gotham Pro" panose="02000503040000020004" pitchFamily="50" charset="0"/>
                </a:rPr>
                <a:t> </a:t>
              </a:r>
              <a:r>
                <a:rPr lang="ru-RU" sz="1600" dirty="0" err="1">
                  <a:solidFill>
                    <a:srgbClr val="348990"/>
                  </a:solidFill>
                  <a:latin typeface="Century Gothic" panose="020B0502020202020204" pitchFamily="34" charset="0"/>
                  <a:cs typeface="Gotham Pro" panose="02000503040000020004" pitchFamily="50" charset="0"/>
                </a:rPr>
                <a:t>Data</a:t>
              </a:r>
              <a:endParaRPr lang="ru-RU" sz="1600" dirty="0">
                <a:solidFill>
                  <a:srgbClr val="348990"/>
                </a:solidFill>
                <a:latin typeface="Century Gothic" panose="020B0502020202020204" pitchFamily="34" charset="0"/>
                <a:cs typeface="Gotham Pro" panose="02000503040000020004" pitchFamily="50" charset="0"/>
              </a:endParaRPr>
            </a:p>
            <a:p>
              <a:pPr marL="285750" indent="-28575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rgbClr val="348990"/>
                  </a:solidFill>
                  <a:latin typeface="Century Gothic" panose="020B0502020202020204" pitchFamily="34" charset="0"/>
                  <a:cs typeface="Gotham Pro" panose="02000503040000020004" pitchFamily="50" charset="0"/>
                </a:rPr>
                <a:t>Дополненная реальность, пр.</a:t>
              </a:r>
            </a:p>
          </p:txBody>
        </p:sp>
      </p:grpSp>
      <p:sp>
        <p:nvSpPr>
          <p:cNvPr id="48" name="Полилиния 47"/>
          <p:cNvSpPr/>
          <p:nvPr/>
        </p:nvSpPr>
        <p:spPr>
          <a:xfrm>
            <a:off x="6419169" y="5558563"/>
            <a:ext cx="3814492" cy="270426"/>
          </a:xfrm>
          <a:custGeom>
            <a:avLst/>
            <a:gdLst>
              <a:gd name="connsiteX0" fmla="*/ 0 w 3784600"/>
              <a:gd name="connsiteY0" fmla="*/ 469900 h 469900"/>
              <a:gd name="connsiteX1" fmla="*/ 3263900 w 3784600"/>
              <a:gd name="connsiteY1" fmla="*/ 469900 h 469900"/>
              <a:gd name="connsiteX2" fmla="*/ 3784600 w 3784600"/>
              <a:gd name="connsiteY2" fmla="*/ 0 h 46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600" h="469900">
                <a:moveTo>
                  <a:pt x="0" y="469900"/>
                </a:moveTo>
                <a:lnTo>
                  <a:pt x="3263900" y="469900"/>
                </a:lnTo>
                <a:lnTo>
                  <a:pt x="3784600" y="0"/>
                </a:lnTo>
              </a:path>
            </a:pathLst>
          </a:custGeom>
          <a:noFill/>
          <a:ln cap="rnd">
            <a:solidFill>
              <a:srgbClr val="348990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62A73-F87A-4C5D-A8F5-135286372DE3}" type="slidenum">
              <a:rPr lang="ru-RU" altLang="ru-RU" smtClean="0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10</a:t>
            </a:fld>
            <a:endParaRPr lang="ru-RU" alt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687159" y="4952933"/>
            <a:ext cx="7355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5" name="Полилиния 24"/>
          <p:cNvSpPr/>
          <p:nvPr/>
        </p:nvSpPr>
        <p:spPr>
          <a:xfrm>
            <a:off x="989036" y="3254978"/>
            <a:ext cx="3814492" cy="270426"/>
          </a:xfrm>
          <a:custGeom>
            <a:avLst/>
            <a:gdLst>
              <a:gd name="connsiteX0" fmla="*/ 0 w 3784600"/>
              <a:gd name="connsiteY0" fmla="*/ 469900 h 469900"/>
              <a:gd name="connsiteX1" fmla="*/ 3263900 w 3784600"/>
              <a:gd name="connsiteY1" fmla="*/ 469900 h 469900"/>
              <a:gd name="connsiteX2" fmla="*/ 3784600 w 3784600"/>
              <a:gd name="connsiteY2" fmla="*/ 0 h 46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600" h="469900">
                <a:moveTo>
                  <a:pt x="0" y="469900"/>
                </a:moveTo>
                <a:lnTo>
                  <a:pt x="3263900" y="469900"/>
                </a:lnTo>
                <a:lnTo>
                  <a:pt x="3784600" y="0"/>
                </a:lnTo>
              </a:path>
            </a:pathLst>
          </a:custGeom>
          <a:noFill/>
          <a:ln cap="rnd">
            <a:solidFill>
              <a:srgbClr val="348990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1" name="Полилиния 30"/>
          <p:cNvSpPr/>
          <p:nvPr/>
        </p:nvSpPr>
        <p:spPr>
          <a:xfrm>
            <a:off x="6491020" y="3053667"/>
            <a:ext cx="3814492" cy="270426"/>
          </a:xfrm>
          <a:custGeom>
            <a:avLst/>
            <a:gdLst>
              <a:gd name="connsiteX0" fmla="*/ 0 w 3784600"/>
              <a:gd name="connsiteY0" fmla="*/ 469900 h 469900"/>
              <a:gd name="connsiteX1" fmla="*/ 3263900 w 3784600"/>
              <a:gd name="connsiteY1" fmla="*/ 469900 h 469900"/>
              <a:gd name="connsiteX2" fmla="*/ 3784600 w 3784600"/>
              <a:gd name="connsiteY2" fmla="*/ 0 h 46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600" h="469900">
                <a:moveTo>
                  <a:pt x="0" y="469900"/>
                </a:moveTo>
                <a:lnTo>
                  <a:pt x="3263900" y="469900"/>
                </a:lnTo>
                <a:lnTo>
                  <a:pt x="3784600" y="0"/>
                </a:lnTo>
              </a:path>
            </a:pathLst>
          </a:custGeom>
          <a:noFill/>
          <a:ln cap="rnd">
            <a:solidFill>
              <a:srgbClr val="348990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542" y="3707156"/>
            <a:ext cx="3899480" cy="233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192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83432" y="2924944"/>
            <a:ext cx="101189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БЛАГОДАРЮ ЗА ВНИМАНИЕ!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32A19-F267-4BB4-A0BB-F099E3C16762}" type="slidenum">
              <a:rPr lang="ru-RU" altLang="ru-RU" smtClean="0">
                <a:latin typeface="+mn-lt"/>
              </a:rPr>
              <a:pPr>
                <a:defRPr/>
              </a:pPr>
              <a:t>11</a:t>
            </a:fld>
            <a:endParaRPr lang="ru-RU" alt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7315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3EF83C0-8B5A-6336-3FBA-8A992A5D1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777119-2EDC-4BCE-9396-7DD425CBBD8C}" type="slidenum">
              <a:rPr lang="ru-RU" altLang="ru-RU" smtClean="0"/>
              <a:pPr>
                <a:defRPr/>
              </a:pPr>
              <a:t>2</a:t>
            </a:fld>
            <a:endParaRPr lang="ru-RU" alt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62FF9E0D-4311-A72A-1DB4-94AF49775C91}"/>
              </a:ext>
            </a:extLst>
          </p:cNvPr>
          <p:cNvSpPr txBox="1">
            <a:spLocks/>
          </p:cNvSpPr>
          <p:nvPr/>
        </p:nvSpPr>
        <p:spPr>
          <a:xfrm>
            <a:off x="3233708" y="173782"/>
            <a:ext cx="8510074" cy="603722"/>
          </a:xfrm>
          <a:prstGeom prst="rect">
            <a:avLst/>
          </a:prstGeom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Высшая экономическая школа СПбГЭУ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D7D464-1E46-F219-704B-BA7F24CC5F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63592"/>
            <a:ext cx="12192000" cy="5458787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B51D675F-854B-0E2A-BD4F-F2F3A1E820E2}"/>
              </a:ext>
            </a:extLst>
          </p:cNvPr>
          <p:cNvCxnSpPr/>
          <p:nvPr/>
        </p:nvCxnSpPr>
        <p:spPr>
          <a:xfrm>
            <a:off x="-370114" y="957942"/>
            <a:ext cx="128778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53093F8B-6D71-FA20-4EEB-1C14F1BFEA5E}"/>
              </a:ext>
            </a:extLst>
          </p:cNvPr>
          <p:cNvCxnSpPr/>
          <p:nvPr/>
        </p:nvCxnSpPr>
        <p:spPr>
          <a:xfrm>
            <a:off x="-370114" y="6422379"/>
            <a:ext cx="128778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7720765-949F-D51E-4785-80D43AD31C13}"/>
              </a:ext>
            </a:extLst>
          </p:cNvPr>
          <p:cNvSpPr/>
          <p:nvPr/>
        </p:nvSpPr>
        <p:spPr>
          <a:xfrm>
            <a:off x="0" y="963591"/>
            <a:ext cx="12192000" cy="545878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F8FA0715-53D6-7979-2961-5DA633CF6D7E}"/>
              </a:ext>
            </a:extLst>
          </p:cNvPr>
          <p:cNvSpPr/>
          <p:nvPr/>
        </p:nvSpPr>
        <p:spPr>
          <a:xfrm>
            <a:off x="318715" y="1222523"/>
            <a:ext cx="9457219" cy="4993219"/>
          </a:xfrm>
          <a:prstGeom prst="roundRect">
            <a:avLst>
              <a:gd name="adj" fmla="val 3299"/>
            </a:avLst>
          </a:prstGeom>
          <a:solidFill>
            <a:schemeClr val="bg1"/>
          </a:solidFill>
          <a:ln>
            <a:noFill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BFA6AB88-12CC-C4FB-BA4B-4588F42C5413}"/>
              </a:ext>
            </a:extLst>
          </p:cNvPr>
          <p:cNvGrpSpPr/>
          <p:nvPr/>
        </p:nvGrpSpPr>
        <p:grpSpPr>
          <a:xfrm>
            <a:off x="10219784" y="1739393"/>
            <a:ext cx="1792479" cy="4136524"/>
            <a:chOff x="9775371" y="1222523"/>
            <a:chExt cx="2152612" cy="4967608"/>
          </a:xfrm>
        </p:grpSpPr>
        <p:grpSp>
          <p:nvGrpSpPr>
            <p:cNvPr id="35" name="Группа 34">
              <a:extLst>
                <a:ext uri="{FF2B5EF4-FFF2-40B4-BE49-F238E27FC236}">
                  <a16:creationId xmlns:a16="http://schemas.microsoft.com/office/drawing/2014/main" id="{9464BAFF-A042-134A-660E-A03B1189537E}"/>
                </a:ext>
              </a:extLst>
            </p:cNvPr>
            <p:cNvGrpSpPr/>
            <p:nvPr/>
          </p:nvGrpSpPr>
          <p:grpSpPr>
            <a:xfrm>
              <a:off x="9775371" y="1465221"/>
              <a:ext cx="2143971" cy="4724910"/>
              <a:chOff x="9775371" y="1490832"/>
              <a:chExt cx="2143971" cy="4724910"/>
            </a:xfrm>
          </p:grpSpPr>
          <p:sp>
            <p:nvSpPr>
              <p:cNvPr id="15" name="Прямоугольник: скругленные углы 14">
                <a:extLst>
                  <a:ext uri="{FF2B5EF4-FFF2-40B4-BE49-F238E27FC236}">
                    <a16:creationId xmlns:a16="http://schemas.microsoft.com/office/drawing/2014/main" id="{AA95BACA-95BA-E737-7510-90E08353CCAC}"/>
                  </a:ext>
                </a:extLst>
              </p:cNvPr>
              <p:cNvSpPr/>
              <p:nvPr/>
            </p:nvSpPr>
            <p:spPr>
              <a:xfrm>
                <a:off x="9775371" y="5363390"/>
                <a:ext cx="2143971" cy="852352"/>
              </a:xfrm>
              <a:prstGeom prst="roundRect">
                <a:avLst>
                  <a:gd name="adj" fmla="val 16734"/>
                </a:avLst>
              </a:prstGeom>
              <a:solidFill>
                <a:schemeClr val="bg1"/>
              </a:solidFill>
              <a:ln>
                <a:noFill/>
              </a:ln>
              <a:effectLst>
                <a:glow rad="101600">
                  <a:schemeClr val="tx1"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0" name="Рисунок 19">
                <a:extLst>
                  <a:ext uri="{FF2B5EF4-FFF2-40B4-BE49-F238E27FC236}">
                    <a16:creationId xmlns:a16="http://schemas.microsoft.com/office/drawing/2014/main" id="{7AA732F6-5530-0599-56A2-56C28DCF5F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89599" y="1490832"/>
                <a:ext cx="1732796" cy="423656"/>
              </a:xfrm>
              <a:prstGeom prst="rect">
                <a:avLst/>
              </a:prstGeom>
            </p:spPr>
          </p:pic>
        </p:grpSp>
        <p:grpSp>
          <p:nvGrpSpPr>
            <p:cNvPr id="31" name="Группа 30">
              <a:extLst>
                <a:ext uri="{FF2B5EF4-FFF2-40B4-BE49-F238E27FC236}">
                  <a16:creationId xmlns:a16="http://schemas.microsoft.com/office/drawing/2014/main" id="{6EB6145F-C9A5-677B-A2B5-CCEB6A2D894D}"/>
                </a:ext>
              </a:extLst>
            </p:cNvPr>
            <p:cNvGrpSpPr/>
            <p:nvPr/>
          </p:nvGrpSpPr>
          <p:grpSpPr>
            <a:xfrm>
              <a:off x="9775371" y="1222523"/>
              <a:ext cx="2143971" cy="4849312"/>
              <a:chOff x="9775371" y="1222523"/>
              <a:chExt cx="2143971" cy="4849312"/>
            </a:xfrm>
          </p:grpSpPr>
          <p:pic>
            <p:nvPicPr>
              <p:cNvPr id="21" name="Рисунок 20">
                <a:extLst>
                  <a:ext uri="{FF2B5EF4-FFF2-40B4-BE49-F238E27FC236}">
                    <a16:creationId xmlns:a16="http://schemas.microsoft.com/office/drawing/2014/main" id="{87BB9F27-0F3B-E5D1-4AB3-E10A355A23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065311" y="5456071"/>
                <a:ext cx="1563460" cy="615764"/>
              </a:xfrm>
              <a:prstGeom prst="rect">
                <a:avLst/>
              </a:prstGeom>
            </p:spPr>
          </p:pic>
          <p:sp>
            <p:nvSpPr>
              <p:cNvPr id="11" name="Прямоугольник: скругленные углы 10">
                <a:extLst>
                  <a:ext uri="{FF2B5EF4-FFF2-40B4-BE49-F238E27FC236}">
                    <a16:creationId xmlns:a16="http://schemas.microsoft.com/office/drawing/2014/main" id="{AF818C58-F034-536F-9757-18972157E687}"/>
                  </a:ext>
                </a:extLst>
              </p:cNvPr>
              <p:cNvSpPr/>
              <p:nvPr/>
            </p:nvSpPr>
            <p:spPr>
              <a:xfrm>
                <a:off x="9775371" y="1222523"/>
                <a:ext cx="2143971" cy="852352"/>
              </a:xfrm>
              <a:prstGeom prst="roundRect">
                <a:avLst>
                  <a:gd name="adj" fmla="val 16734"/>
                </a:avLst>
              </a:prstGeom>
              <a:solidFill>
                <a:schemeClr val="bg1"/>
              </a:solidFill>
              <a:ln>
                <a:noFill/>
              </a:ln>
              <a:effectLst>
                <a:glow rad="101600">
                  <a:schemeClr val="tx1"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D12F54A8-CC05-B8AD-3B1D-D83FEEE5B95C}"/>
                </a:ext>
              </a:extLst>
            </p:cNvPr>
            <p:cNvSpPr/>
            <p:nvPr/>
          </p:nvSpPr>
          <p:spPr>
            <a:xfrm>
              <a:off x="9784012" y="2300404"/>
              <a:ext cx="2143971" cy="852352"/>
            </a:xfrm>
            <a:prstGeom prst="roundRect">
              <a:avLst>
                <a:gd name="adj" fmla="val 16734"/>
              </a:avLst>
            </a:prstGeom>
            <a:solidFill>
              <a:schemeClr val="bg1"/>
            </a:solidFill>
            <a:ln>
              <a:noFill/>
            </a:ln>
            <a:effectLst>
              <a:glow rad="1016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BDB834A7-3DD7-43CD-A0FF-F7743BCEE566}"/>
                </a:ext>
              </a:extLst>
            </p:cNvPr>
            <p:cNvGrpSpPr/>
            <p:nvPr/>
          </p:nvGrpSpPr>
          <p:grpSpPr>
            <a:xfrm>
              <a:off x="9775371" y="3280151"/>
              <a:ext cx="2143971" cy="852352"/>
              <a:chOff x="9775371" y="3292957"/>
              <a:chExt cx="2143971" cy="852352"/>
            </a:xfrm>
          </p:grpSpPr>
          <p:sp>
            <p:nvSpPr>
              <p:cNvPr id="13" name="Прямоугольник: скругленные углы 12">
                <a:extLst>
                  <a:ext uri="{FF2B5EF4-FFF2-40B4-BE49-F238E27FC236}">
                    <a16:creationId xmlns:a16="http://schemas.microsoft.com/office/drawing/2014/main" id="{DD979C48-770E-5C2C-74C6-F1A02FDF3E40}"/>
                  </a:ext>
                </a:extLst>
              </p:cNvPr>
              <p:cNvSpPr/>
              <p:nvPr/>
            </p:nvSpPr>
            <p:spPr>
              <a:xfrm>
                <a:off x="9775371" y="3292957"/>
                <a:ext cx="2143971" cy="852352"/>
              </a:xfrm>
              <a:prstGeom prst="roundRect">
                <a:avLst>
                  <a:gd name="adj" fmla="val 16734"/>
                </a:avLst>
              </a:prstGeom>
              <a:solidFill>
                <a:schemeClr val="bg1"/>
              </a:solidFill>
              <a:ln>
                <a:noFill/>
              </a:ln>
              <a:effectLst>
                <a:glow rad="101600">
                  <a:schemeClr val="tx1"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4" name="Рисунок 23">
                <a:extLst>
                  <a:ext uri="{FF2B5EF4-FFF2-40B4-BE49-F238E27FC236}">
                    <a16:creationId xmlns:a16="http://schemas.microsoft.com/office/drawing/2014/main" id="{EEF3F7B5-FB0B-682C-6CAF-8DE8C040B7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06805" y="3432505"/>
                <a:ext cx="1072396" cy="556820"/>
              </a:xfrm>
              <a:prstGeom prst="rect">
                <a:avLst/>
              </a:prstGeom>
            </p:spPr>
          </p:pic>
        </p:grpSp>
        <p:grpSp>
          <p:nvGrpSpPr>
            <p:cNvPr id="34" name="Группа 33">
              <a:extLst>
                <a:ext uri="{FF2B5EF4-FFF2-40B4-BE49-F238E27FC236}">
                  <a16:creationId xmlns:a16="http://schemas.microsoft.com/office/drawing/2014/main" id="{9B472063-B21D-1B10-3FB1-416ED585E5FF}"/>
                </a:ext>
              </a:extLst>
            </p:cNvPr>
            <p:cNvGrpSpPr/>
            <p:nvPr/>
          </p:nvGrpSpPr>
          <p:grpSpPr>
            <a:xfrm>
              <a:off x="9775371" y="4308965"/>
              <a:ext cx="2143971" cy="852352"/>
              <a:chOff x="9775371" y="4328173"/>
              <a:chExt cx="2143971" cy="852352"/>
            </a:xfrm>
          </p:grpSpPr>
          <p:sp>
            <p:nvSpPr>
              <p:cNvPr id="14" name="Прямоугольник: скругленные углы 13">
                <a:extLst>
                  <a:ext uri="{FF2B5EF4-FFF2-40B4-BE49-F238E27FC236}">
                    <a16:creationId xmlns:a16="http://schemas.microsoft.com/office/drawing/2014/main" id="{244CE222-850A-AE5E-BD7D-7B41844C1173}"/>
                  </a:ext>
                </a:extLst>
              </p:cNvPr>
              <p:cNvSpPr/>
              <p:nvPr/>
            </p:nvSpPr>
            <p:spPr>
              <a:xfrm>
                <a:off x="9775371" y="4328173"/>
                <a:ext cx="2143971" cy="852352"/>
              </a:xfrm>
              <a:prstGeom prst="roundRect">
                <a:avLst>
                  <a:gd name="adj" fmla="val 16734"/>
                </a:avLst>
              </a:prstGeom>
              <a:solidFill>
                <a:schemeClr val="bg1"/>
              </a:solidFill>
              <a:ln>
                <a:noFill/>
              </a:ln>
              <a:effectLst>
                <a:glow rad="101600">
                  <a:schemeClr val="tx1"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8" name="Рисунок 27">
                <a:extLst>
                  <a:ext uri="{FF2B5EF4-FFF2-40B4-BE49-F238E27FC236}">
                    <a16:creationId xmlns:a16="http://schemas.microsoft.com/office/drawing/2014/main" id="{2B4B6F3D-7B29-A237-5609-96D0A1C115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914467" y="4564553"/>
                <a:ext cx="1857070" cy="379592"/>
              </a:xfrm>
              <a:prstGeom prst="rect">
                <a:avLst/>
              </a:prstGeom>
            </p:spPr>
          </p:pic>
        </p:grp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C7D5CF97-EE35-AA40-F0E4-25108CA6B8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2258" t="17467" r="64962" b="25879"/>
            <a:stretch/>
          </p:blipFill>
          <p:spPr>
            <a:xfrm>
              <a:off x="10023301" y="2454955"/>
              <a:ext cx="1715514" cy="564163"/>
            </a:xfrm>
            <a:prstGeom prst="rect">
              <a:avLst/>
            </a:prstGeom>
          </p:spPr>
        </p:pic>
      </p:grp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D7C19A85-5A88-A8AE-3D68-EF1D2F21FFEF}"/>
              </a:ext>
            </a:extLst>
          </p:cNvPr>
          <p:cNvSpPr/>
          <p:nvPr/>
        </p:nvSpPr>
        <p:spPr>
          <a:xfrm>
            <a:off x="435818" y="1370061"/>
            <a:ext cx="91327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888E"/>
                </a:solidFill>
                <a:latin typeface="+mn-lt"/>
              </a:rPr>
              <a:t>ВЭШ СПбГЭУ создана в 1989 г. в числе первых российских бизнес-школ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66536ABB-5936-B4EE-427F-B0370D8F3782}"/>
              </a:ext>
            </a:extLst>
          </p:cNvPr>
          <p:cNvSpPr/>
          <p:nvPr/>
        </p:nvSpPr>
        <p:spPr>
          <a:xfrm>
            <a:off x="1271464" y="2134616"/>
            <a:ext cx="7647734" cy="5355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1600" dirty="0">
                <a:latin typeface="+mn-lt"/>
              </a:rPr>
              <a:t>Обладает статусом члена </a:t>
            </a:r>
            <a:r>
              <a:rPr lang="ru-RU" altLang="ru-RU" sz="1600" b="1" dirty="0">
                <a:solidFill>
                  <a:srgbClr val="00888E"/>
                </a:solidFill>
                <a:latin typeface="+mn-lt"/>
              </a:rPr>
              <a:t>РАБО, ИПБ России</a:t>
            </a:r>
            <a:r>
              <a:rPr lang="ru-RU" altLang="ru-RU" sz="1600" dirty="0">
                <a:solidFill>
                  <a:srgbClr val="00888E"/>
                </a:solidFill>
                <a:latin typeface="+mn-lt"/>
              </a:rPr>
              <a:t>, </a:t>
            </a:r>
            <a:r>
              <a:rPr lang="ru-RU" altLang="ru-RU" sz="1600" dirty="0">
                <a:latin typeface="+mn-lt"/>
              </a:rPr>
              <a:t>статусом полноправного члена </a:t>
            </a:r>
            <a:r>
              <a:rPr lang="en-US" altLang="ru-RU" sz="1600" b="1" dirty="0">
                <a:solidFill>
                  <a:srgbClr val="00888E"/>
                </a:solidFill>
                <a:latin typeface="+mn-lt"/>
              </a:rPr>
              <a:t>IBC</a:t>
            </a:r>
            <a:endParaRPr lang="ru-RU" sz="1600" dirty="0">
              <a:latin typeface="+mn-lt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678A6599-5540-7AA8-5226-B4FE52BDD02B}"/>
              </a:ext>
            </a:extLst>
          </p:cNvPr>
          <p:cNvSpPr/>
          <p:nvPr/>
        </p:nvSpPr>
        <p:spPr>
          <a:xfrm>
            <a:off x="1271464" y="2937744"/>
            <a:ext cx="7647734" cy="5355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1600" dirty="0">
                <a:latin typeface="+mn-lt"/>
              </a:rPr>
              <a:t>ВЭШ входит </a:t>
            </a:r>
            <a:r>
              <a:rPr lang="ru-RU" altLang="ru-RU" sz="1600" b="1" dirty="0">
                <a:solidFill>
                  <a:srgbClr val="00888E"/>
                </a:solidFill>
                <a:latin typeface="+mn-lt"/>
              </a:rPr>
              <a:t>ТОП-10 лучших бизнес-школ России </a:t>
            </a:r>
            <a:r>
              <a:rPr lang="ru-RU" altLang="ru-RU" sz="1600" dirty="0">
                <a:latin typeface="+mn-lt"/>
              </a:rPr>
              <a:t>по оценке работодателей</a:t>
            </a:r>
            <a:endParaRPr lang="ru-RU" sz="1600" dirty="0">
              <a:latin typeface="+mn-lt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70DCFAA0-2AA8-33DF-3D23-12A707260A7D}"/>
              </a:ext>
            </a:extLst>
          </p:cNvPr>
          <p:cNvSpPr/>
          <p:nvPr/>
        </p:nvSpPr>
        <p:spPr>
          <a:xfrm>
            <a:off x="1271464" y="4544000"/>
            <a:ext cx="7647734" cy="7571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dirty="0">
                <a:latin typeface="+mn-lt"/>
              </a:rPr>
              <a:t>В рейтинге «предпринимательских» университетов и бизнес-школ 2022: </a:t>
            </a:r>
            <a:r>
              <a:rPr lang="ru-RU" sz="1600" b="1" dirty="0">
                <a:solidFill>
                  <a:srgbClr val="00888E"/>
                </a:solidFill>
                <a:latin typeface="+mn-lt"/>
              </a:rPr>
              <a:t>срез по бизнес-образованию </a:t>
            </a:r>
            <a:r>
              <a:rPr lang="ru-RU" sz="1600" dirty="0">
                <a:solidFill>
                  <a:srgbClr val="00888E"/>
                </a:solidFill>
                <a:latin typeface="+mn-lt"/>
              </a:rPr>
              <a:t>– </a:t>
            </a:r>
            <a:r>
              <a:rPr lang="ru-RU" sz="1600" b="1" dirty="0">
                <a:solidFill>
                  <a:srgbClr val="00888E"/>
                </a:solidFill>
                <a:latin typeface="+mn-lt"/>
              </a:rPr>
              <a:t>СПбГЭУ занимает 9 место</a:t>
            </a:r>
            <a:r>
              <a:rPr lang="ru-RU" sz="1600" b="1" dirty="0">
                <a:solidFill>
                  <a:srgbClr val="8C3EC6"/>
                </a:solidFill>
                <a:latin typeface="+mn-lt"/>
              </a:rPr>
              <a:t> </a:t>
            </a:r>
            <a:r>
              <a:rPr lang="ru-RU" sz="1600" dirty="0">
                <a:latin typeface="+mn-lt"/>
              </a:rPr>
              <a:t>по данным АЦ «Эксперт». 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7631721A-7029-B065-4806-092CD6BA3C9B}"/>
              </a:ext>
            </a:extLst>
          </p:cNvPr>
          <p:cNvSpPr/>
          <p:nvPr/>
        </p:nvSpPr>
        <p:spPr>
          <a:xfrm>
            <a:off x="1271464" y="3740872"/>
            <a:ext cx="7647734" cy="5355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1600" dirty="0">
                <a:latin typeface="+mn-lt"/>
              </a:rPr>
              <a:t>В народном </a:t>
            </a:r>
            <a:r>
              <a:rPr lang="ru-RU" altLang="ru-RU" sz="1600" b="1" dirty="0">
                <a:solidFill>
                  <a:srgbClr val="00888E"/>
                </a:solidFill>
                <a:latin typeface="+mn-lt"/>
              </a:rPr>
              <a:t>рейтинге программ МВА 6-е место </a:t>
            </a:r>
            <a:r>
              <a:rPr lang="ru-RU" altLang="ru-RU" sz="1600" dirty="0">
                <a:latin typeface="+mn-lt"/>
              </a:rPr>
              <a:t>среди российских бизнес-школ</a:t>
            </a:r>
            <a:r>
              <a:rPr lang="en-US" altLang="ru-RU" sz="1600" dirty="0">
                <a:latin typeface="+mn-lt"/>
              </a:rPr>
              <a:t> </a:t>
            </a:r>
            <a:r>
              <a:rPr lang="ru-RU" altLang="ru-RU" sz="1600" dirty="0">
                <a:latin typeface="+mn-lt"/>
              </a:rPr>
              <a:t>2022 г. по данным MBA.SU</a:t>
            </a:r>
            <a:endParaRPr lang="ru-RU" sz="1600" dirty="0">
              <a:latin typeface="+mn-lt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657859AE-F697-C03B-4914-90930094AECD}"/>
              </a:ext>
            </a:extLst>
          </p:cNvPr>
          <p:cNvSpPr/>
          <p:nvPr/>
        </p:nvSpPr>
        <p:spPr>
          <a:xfrm>
            <a:off x="1271464" y="5568728"/>
            <a:ext cx="7647734" cy="3139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dirty="0">
                <a:latin typeface="+mn-lt"/>
              </a:rPr>
              <a:t>За  30 лет подготовлено </a:t>
            </a:r>
            <a:r>
              <a:rPr lang="ru-RU" sz="1600" b="1" dirty="0">
                <a:solidFill>
                  <a:srgbClr val="00888E"/>
                </a:solidFill>
                <a:latin typeface="+mn-lt"/>
              </a:rPr>
              <a:t>более 65 000 </a:t>
            </a:r>
            <a:r>
              <a:rPr lang="ru-RU" sz="1600" dirty="0">
                <a:latin typeface="+mn-lt"/>
              </a:rPr>
              <a:t>специалистов и руководителей</a:t>
            </a:r>
          </a:p>
        </p:txBody>
      </p:sp>
      <p:sp>
        <p:nvSpPr>
          <p:cNvPr id="46" name="AutoShape 56">
            <a:extLst>
              <a:ext uri="{FF2B5EF4-FFF2-40B4-BE49-F238E27FC236}">
                <a16:creationId xmlns:a16="http://schemas.microsoft.com/office/drawing/2014/main" id="{E440EA55-EAD3-E00E-533E-3652B0042B62}"/>
              </a:ext>
            </a:extLst>
          </p:cNvPr>
          <p:cNvSpPr>
            <a:spLocks/>
          </p:cNvSpPr>
          <p:nvPr/>
        </p:nvSpPr>
        <p:spPr bwMode="auto">
          <a:xfrm>
            <a:off x="616166" y="4667865"/>
            <a:ext cx="497455" cy="483139"/>
          </a:xfrm>
          <a:custGeom>
            <a:avLst/>
            <a:gdLst>
              <a:gd name="T0" fmla="+- 0 10800 52"/>
              <a:gd name="T1" fmla="*/ T0 w 21497"/>
              <a:gd name="T2" fmla="*/ 10772 h 21544"/>
              <a:gd name="T3" fmla="+- 0 10800 52"/>
              <a:gd name="T4" fmla="*/ T3 w 21497"/>
              <a:gd name="T5" fmla="*/ 10772 h 21544"/>
              <a:gd name="T6" fmla="+- 0 10800 52"/>
              <a:gd name="T7" fmla="*/ T6 w 21497"/>
              <a:gd name="T8" fmla="*/ 10772 h 21544"/>
              <a:gd name="T9" fmla="+- 0 10800 52"/>
              <a:gd name="T10" fmla="*/ T9 w 21497"/>
              <a:gd name="T11" fmla="*/ 10772 h 21544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97" h="21544">
                <a:moveTo>
                  <a:pt x="357" y="9006"/>
                </a:moveTo>
                <a:cubicBezTo>
                  <a:pt x="57" y="8710"/>
                  <a:pt x="-52" y="8437"/>
                  <a:pt x="22" y="8189"/>
                </a:cubicBezTo>
                <a:cubicBezTo>
                  <a:pt x="100" y="7941"/>
                  <a:pt x="330" y="7789"/>
                  <a:pt x="716" y="7738"/>
                </a:cubicBezTo>
                <a:lnTo>
                  <a:pt x="7205" y="6739"/>
                </a:lnTo>
                <a:lnTo>
                  <a:pt x="10113" y="551"/>
                </a:lnTo>
                <a:cubicBezTo>
                  <a:pt x="10284" y="183"/>
                  <a:pt x="10496" y="0"/>
                  <a:pt x="10742" y="0"/>
                </a:cubicBezTo>
                <a:cubicBezTo>
                  <a:pt x="10989" y="0"/>
                  <a:pt x="11203" y="180"/>
                  <a:pt x="11382" y="551"/>
                </a:cubicBezTo>
                <a:lnTo>
                  <a:pt x="14293" y="6739"/>
                </a:lnTo>
                <a:lnTo>
                  <a:pt x="20779" y="7738"/>
                </a:lnTo>
                <a:cubicBezTo>
                  <a:pt x="21167" y="7789"/>
                  <a:pt x="21392" y="7941"/>
                  <a:pt x="21473" y="8189"/>
                </a:cubicBezTo>
                <a:cubicBezTo>
                  <a:pt x="21547" y="8437"/>
                  <a:pt x="21448" y="8710"/>
                  <a:pt x="21178" y="9006"/>
                </a:cubicBezTo>
                <a:lnTo>
                  <a:pt x="16473" y="13804"/>
                </a:lnTo>
                <a:lnTo>
                  <a:pt x="17574" y="20597"/>
                </a:lnTo>
                <a:cubicBezTo>
                  <a:pt x="17643" y="21005"/>
                  <a:pt x="17576" y="21281"/>
                  <a:pt x="17375" y="21442"/>
                </a:cubicBezTo>
                <a:cubicBezTo>
                  <a:pt x="17177" y="21599"/>
                  <a:pt x="16899" y="21574"/>
                  <a:pt x="16548" y="21369"/>
                </a:cubicBezTo>
                <a:lnTo>
                  <a:pt x="10753" y="18172"/>
                </a:lnTo>
                <a:lnTo>
                  <a:pt x="4947" y="21369"/>
                </a:lnTo>
                <a:cubicBezTo>
                  <a:pt x="4596" y="21574"/>
                  <a:pt x="4321" y="21599"/>
                  <a:pt x="4120" y="21442"/>
                </a:cubicBezTo>
                <a:cubicBezTo>
                  <a:pt x="3919" y="21281"/>
                  <a:pt x="3849" y="21002"/>
                  <a:pt x="3922" y="20597"/>
                </a:cubicBezTo>
                <a:lnTo>
                  <a:pt x="5022" y="13804"/>
                </a:lnTo>
                <a:lnTo>
                  <a:pt x="357" y="9006"/>
                </a:lnTo>
                <a:close/>
              </a:path>
            </a:pathLst>
          </a:custGeom>
          <a:solidFill>
            <a:srgbClr val="7A4784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342528">
              <a:defRPr/>
            </a:pPr>
            <a:endParaRPr lang="es-ES" sz="21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47" name="AutoShape 82">
            <a:extLst>
              <a:ext uri="{FF2B5EF4-FFF2-40B4-BE49-F238E27FC236}">
                <a16:creationId xmlns:a16="http://schemas.microsoft.com/office/drawing/2014/main" id="{1AAB0274-3440-DE04-65EE-5D556EE40194}"/>
              </a:ext>
            </a:extLst>
          </p:cNvPr>
          <p:cNvSpPr>
            <a:spLocks/>
          </p:cNvSpPr>
          <p:nvPr/>
        </p:nvSpPr>
        <p:spPr bwMode="auto">
          <a:xfrm>
            <a:off x="619444" y="2179351"/>
            <a:ext cx="490900" cy="39561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767" y="5419"/>
                </a:moveTo>
                <a:cubicBezTo>
                  <a:pt x="4051" y="5419"/>
                  <a:pt x="4271" y="5505"/>
                  <a:pt x="4428" y="5687"/>
                </a:cubicBezTo>
                <a:cubicBezTo>
                  <a:pt x="4586" y="5865"/>
                  <a:pt x="4701" y="6078"/>
                  <a:pt x="4766" y="6326"/>
                </a:cubicBezTo>
                <a:cubicBezTo>
                  <a:pt x="4835" y="6574"/>
                  <a:pt x="4879" y="6836"/>
                  <a:pt x="4893" y="7106"/>
                </a:cubicBezTo>
                <a:cubicBezTo>
                  <a:pt x="4910" y="7377"/>
                  <a:pt x="4917" y="7596"/>
                  <a:pt x="4917" y="7760"/>
                </a:cubicBezTo>
                <a:lnTo>
                  <a:pt x="4917" y="9856"/>
                </a:lnTo>
                <a:cubicBezTo>
                  <a:pt x="4809" y="9928"/>
                  <a:pt x="4720" y="10015"/>
                  <a:pt x="4646" y="10110"/>
                </a:cubicBezTo>
                <a:cubicBezTo>
                  <a:pt x="4574" y="10208"/>
                  <a:pt x="4468" y="10257"/>
                  <a:pt x="4329" y="10257"/>
                </a:cubicBezTo>
                <a:lnTo>
                  <a:pt x="561" y="10257"/>
                </a:lnTo>
                <a:cubicBezTo>
                  <a:pt x="439" y="10257"/>
                  <a:pt x="338" y="10208"/>
                  <a:pt x="256" y="10110"/>
                </a:cubicBezTo>
                <a:cubicBezTo>
                  <a:pt x="177" y="10015"/>
                  <a:pt x="93" y="9928"/>
                  <a:pt x="0" y="9856"/>
                </a:cubicBezTo>
                <a:lnTo>
                  <a:pt x="0" y="7760"/>
                </a:lnTo>
                <a:cubicBezTo>
                  <a:pt x="0" y="7596"/>
                  <a:pt x="4" y="7377"/>
                  <a:pt x="12" y="7106"/>
                </a:cubicBezTo>
                <a:cubicBezTo>
                  <a:pt x="19" y="6836"/>
                  <a:pt x="57" y="6574"/>
                  <a:pt x="124" y="6326"/>
                </a:cubicBezTo>
                <a:cubicBezTo>
                  <a:pt x="196" y="6078"/>
                  <a:pt x="309" y="5865"/>
                  <a:pt x="465" y="5687"/>
                </a:cubicBezTo>
                <a:cubicBezTo>
                  <a:pt x="624" y="5508"/>
                  <a:pt x="842" y="5419"/>
                  <a:pt x="1123" y="5419"/>
                </a:cubicBezTo>
                <a:cubicBezTo>
                  <a:pt x="782" y="5151"/>
                  <a:pt x="508" y="4803"/>
                  <a:pt x="304" y="4377"/>
                </a:cubicBezTo>
                <a:cubicBezTo>
                  <a:pt x="103" y="3950"/>
                  <a:pt x="0" y="3469"/>
                  <a:pt x="0" y="2937"/>
                </a:cubicBezTo>
                <a:cubicBezTo>
                  <a:pt x="0" y="2539"/>
                  <a:pt x="64" y="2162"/>
                  <a:pt x="189" y="1805"/>
                </a:cubicBezTo>
                <a:cubicBezTo>
                  <a:pt x="316" y="1448"/>
                  <a:pt x="491" y="1134"/>
                  <a:pt x="717" y="861"/>
                </a:cubicBezTo>
                <a:cubicBezTo>
                  <a:pt x="943" y="590"/>
                  <a:pt x="1207" y="380"/>
                  <a:pt x="1504" y="227"/>
                </a:cubicBezTo>
                <a:cubicBezTo>
                  <a:pt x="1804" y="77"/>
                  <a:pt x="2119" y="0"/>
                  <a:pt x="2445" y="0"/>
                </a:cubicBezTo>
                <a:cubicBezTo>
                  <a:pt x="2793" y="0"/>
                  <a:pt x="3115" y="77"/>
                  <a:pt x="3412" y="227"/>
                </a:cubicBezTo>
                <a:cubicBezTo>
                  <a:pt x="3712" y="380"/>
                  <a:pt x="3969" y="590"/>
                  <a:pt x="4188" y="861"/>
                </a:cubicBezTo>
                <a:cubicBezTo>
                  <a:pt x="4406" y="1134"/>
                  <a:pt x="4584" y="1448"/>
                  <a:pt x="4716" y="1805"/>
                </a:cubicBezTo>
                <a:cubicBezTo>
                  <a:pt x="4850" y="2162"/>
                  <a:pt x="4917" y="2539"/>
                  <a:pt x="4917" y="2937"/>
                </a:cubicBezTo>
                <a:cubicBezTo>
                  <a:pt x="4917" y="3458"/>
                  <a:pt x="4814" y="3939"/>
                  <a:pt x="4603" y="4371"/>
                </a:cubicBezTo>
                <a:cubicBezTo>
                  <a:pt x="4392" y="4800"/>
                  <a:pt x="4115" y="5151"/>
                  <a:pt x="3767" y="5419"/>
                </a:cubicBezTo>
                <a:moveTo>
                  <a:pt x="18165" y="12062"/>
                </a:moveTo>
                <a:cubicBezTo>
                  <a:pt x="18672" y="12604"/>
                  <a:pt x="19070" y="13142"/>
                  <a:pt x="19356" y="13669"/>
                </a:cubicBezTo>
                <a:cubicBezTo>
                  <a:pt x="19641" y="14196"/>
                  <a:pt x="19788" y="14801"/>
                  <a:pt x="19788" y="15480"/>
                </a:cubicBezTo>
                <a:lnTo>
                  <a:pt x="19788" y="20816"/>
                </a:lnTo>
                <a:cubicBezTo>
                  <a:pt x="19694" y="20868"/>
                  <a:pt x="19620" y="20931"/>
                  <a:pt x="19557" y="20995"/>
                </a:cubicBezTo>
                <a:cubicBezTo>
                  <a:pt x="19497" y="21061"/>
                  <a:pt x="19425" y="21122"/>
                  <a:pt x="19344" y="21191"/>
                </a:cubicBezTo>
                <a:cubicBezTo>
                  <a:pt x="19262" y="21251"/>
                  <a:pt x="19173" y="21317"/>
                  <a:pt x="19075" y="21386"/>
                </a:cubicBezTo>
                <a:cubicBezTo>
                  <a:pt x="18976" y="21455"/>
                  <a:pt x="18835" y="21528"/>
                  <a:pt x="18662" y="21599"/>
                </a:cubicBezTo>
                <a:lnTo>
                  <a:pt x="2942" y="21599"/>
                </a:lnTo>
                <a:cubicBezTo>
                  <a:pt x="2675" y="21599"/>
                  <a:pt x="2467" y="21499"/>
                  <a:pt x="2318" y="21291"/>
                </a:cubicBezTo>
                <a:cubicBezTo>
                  <a:pt x="2167" y="21081"/>
                  <a:pt x="2003" y="20926"/>
                  <a:pt x="1819" y="20816"/>
                </a:cubicBezTo>
                <a:lnTo>
                  <a:pt x="1819" y="15480"/>
                </a:lnTo>
                <a:cubicBezTo>
                  <a:pt x="1819" y="14763"/>
                  <a:pt x="1989" y="14127"/>
                  <a:pt x="2335" y="13571"/>
                </a:cubicBezTo>
                <a:cubicBezTo>
                  <a:pt x="2678" y="13018"/>
                  <a:pt x="3052" y="12511"/>
                  <a:pt x="3460" y="12062"/>
                </a:cubicBezTo>
                <a:cubicBezTo>
                  <a:pt x="3535" y="11970"/>
                  <a:pt x="3633" y="11869"/>
                  <a:pt x="3753" y="11766"/>
                </a:cubicBezTo>
                <a:cubicBezTo>
                  <a:pt x="3873" y="11659"/>
                  <a:pt x="4000" y="11590"/>
                  <a:pt x="4137" y="11553"/>
                </a:cubicBezTo>
                <a:cubicBezTo>
                  <a:pt x="4276" y="11495"/>
                  <a:pt x="4432" y="11466"/>
                  <a:pt x="4610" y="11455"/>
                </a:cubicBezTo>
                <a:cubicBezTo>
                  <a:pt x="4785" y="11446"/>
                  <a:pt x="4956" y="11423"/>
                  <a:pt x="5126" y="11388"/>
                </a:cubicBezTo>
                <a:cubicBezTo>
                  <a:pt x="5594" y="11299"/>
                  <a:pt x="6091" y="11210"/>
                  <a:pt x="6621" y="11121"/>
                </a:cubicBezTo>
                <a:cubicBezTo>
                  <a:pt x="7149" y="11034"/>
                  <a:pt x="7665" y="10945"/>
                  <a:pt x="8172" y="10853"/>
                </a:cubicBezTo>
                <a:cubicBezTo>
                  <a:pt x="7483" y="10326"/>
                  <a:pt x="6928" y="9632"/>
                  <a:pt x="6513" y="8762"/>
                </a:cubicBezTo>
                <a:cubicBezTo>
                  <a:pt x="6093" y="7896"/>
                  <a:pt x="5884" y="6940"/>
                  <a:pt x="5884" y="5903"/>
                </a:cubicBezTo>
                <a:cubicBezTo>
                  <a:pt x="5884" y="5097"/>
                  <a:pt x="6016" y="4331"/>
                  <a:pt x="6275" y="3608"/>
                </a:cubicBezTo>
                <a:cubicBezTo>
                  <a:pt x="6535" y="2885"/>
                  <a:pt x="6887" y="2260"/>
                  <a:pt x="7331" y="1733"/>
                </a:cubicBezTo>
                <a:cubicBezTo>
                  <a:pt x="7778" y="1203"/>
                  <a:pt x="8299" y="786"/>
                  <a:pt x="8894" y="472"/>
                </a:cubicBezTo>
                <a:cubicBezTo>
                  <a:pt x="9494" y="158"/>
                  <a:pt x="10125" y="3"/>
                  <a:pt x="10802" y="3"/>
                </a:cubicBezTo>
                <a:cubicBezTo>
                  <a:pt x="11476" y="3"/>
                  <a:pt x="12112" y="158"/>
                  <a:pt x="12710" y="472"/>
                </a:cubicBezTo>
                <a:cubicBezTo>
                  <a:pt x="13307" y="786"/>
                  <a:pt x="13826" y="1203"/>
                  <a:pt x="14272" y="1733"/>
                </a:cubicBezTo>
                <a:cubicBezTo>
                  <a:pt x="14716" y="2260"/>
                  <a:pt x="15067" y="2885"/>
                  <a:pt x="15328" y="3608"/>
                </a:cubicBezTo>
                <a:cubicBezTo>
                  <a:pt x="15590" y="4331"/>
                  <a:pt x="15719" y="5097"/>
                  <a:pt x="15719" y="5903"/>
                </a:cubicBezTo>
                <a:cubicBezTo>
                  <a:pt x="15719" y="6939"/>
                  <a:pt x="15513" y="7890"/>
                  <a:pt x="15100" y="8757"/>
                </a:cubicBezTo>
                <a:cubicBezTo>
                  <a:pt x="14685" y="9620"/>
                  <a:pt x="14128" y="10320"/>
                  <a:pt x="13432" y="10853"/>
                </a:cubicBezTo>
                <a:cubicBezTo>
                  <a:pt x="13936" y="10945"/>
                  <a:pt x="14452" y="11031"/>
                  <a:pt x="14978" y="11115"/>
                </a:cubicBezTo>
                <a:cubicBezTo>
                  <a:pt x="15504" y="11198"/>
                  <a:pt x="16005" y="11288"/>
                  <a:pt x="16478" y="11388"/>
                </a:cubicBezTo>
                <a:cubicBezTo>
                  <a:pt x="16653" y="11426"/>
                  <a:pt x="16826" y="11449"/>
                  <a:pt x="16994" y="11455"/>
                </a:cubicBezTo>
                <a:cubicBezTo>
                  <a:pt x="17162" y="11466"/>
                  <a:pt x="17323" y="11495"/>
                  <a:pt x="17467" y="11553"/>
                </a:cubicBezTo>
                <a:cubicBezTo>
                  <a:pt x="17603" y="11590"/>
                  <a:pt x="17731" y="11659"/>
                  <a:pt x="17851" y="11766"/>
                </a:cubicBezTo>
                <a:cubicBezTo>
                  <a:pt x="17966" y="11869"/>
                  <a:pt x="18074" y="11970"/>
                  <a:pt x="18165" y="12062"/>
                </a:cubicBezTo>
                <a:moveTo>
                  <a:pt x="20474" y="5419"/>
                </a:moveTo>
                <a:cubicBezTo>
                  <a:pt x="20757" y="5419"/>
                  <a:pt x="20973" y="5505"/>
                  <a:pt x="21124" y="5687"/>
                </a:cubicBezTo>
                <a:cubicBezTo>
                  <a:pt x="21271" y="5865"/>
                  <a:pt x="21381" y="6078"/>
                  <a:pt x="21448" y="6326"/>
                </a:cubicBezTo>
                <a:cubicBezTo>
                  <a:pt x="21520" y="6574"/>
                  <a:pt x="21561" y="6836"/>
                  <a:pt x="21576" y="7106"/>
                </a:cubicBezTo>
                <a:cubicBezTo>
                  <a:pt x="21592" y="7377"/>
                  <a:pt x="21599" y="7596"/>
                  <a:pt x="21599" y="7760"/>
                </a:cubicBezTo>
                <a:lnTo>
                  <a:pt x="21599" y="9856"/>
                </a:lnTo>
                <a:cubicBezTo>
                  <a:pt x="21508" y="9928"/>
                  <a:pt x="21422" y="10015"/>
                  <a:pt x="21340" y="10110"/>
                </a:cubicBezTo>
                <a:cubicBezTo>
                  <a:pt x="21261" y="10208"/>
                  <a:pt x="21158" y="10257"/>
                  <a:pt x="21036" y="10257"/>
                </a:cubicBezTo>
                <a:lnTo>
                  <a:pt x="17268" y="10257"/>
                </a:lnTo>
                <a:cubicBezTo>
                  <a:pt x="17131" y="10257"/>
                  <a:pt x="17023" y="10208"/>
                  <a:pt x="16953" y="10110"/>
                </a:cubicBezTo>
                <a:cubicBezTo>
                  <a:pt x="16879" y="10015"/>
                  <a:pt x="16790" y="9928"/>
                  <a:pt x="16682" y="9856"/>
                </a:cubicBezTo>
                <a:lnTo>
                  <a:pt x="16682" y="7760"/>
                </a:lnTo>
                <a:cubicBezTo>
                  <a:pt x="16682" y="7596"/>
                  <a:pt x="16692" y="7377"/>
                  <a:pt x="16706" y="7106"/>
                </a:cubicBezTo>
                <a:cubicBezTo>
                  <a:pt x="16720" y="6836"/>
                  <a:pt x="16766" y="6574"/>
                  <a:pt x="16836" y="6326"/>
                </a:cubicBezTo>
                <a:cubicBezTo>
                  <a:pt x="16912" y="6078"/>
                  <a:pt x="17023" y="5865"/>
                  <a:pt x="17183" y="5687"/>
                </a:cubicBezTo>
                <a:cubicBezTo>
                  <a:pt x="17337" y="5508"/>
                  <a:pt x="17556" y="5419"/>
                  <a:pt x="17829" y="5419"/>
                </a:cubicBezTo>
                <a:cubicBezTo>
                  <a:pt x="17488" y="5151"/>
                  <a:pt x="17210" y="4803"/>
                  <a:pt x="16999" y="4377"/>
                </a:cubicBezTo>
                <a:cubicBezTo>
                  <a:pt x="16788" y="3950"/>
                  <a:pt x="16682" y="3469"/>
                  <a:pt x="16682" y="2937"/>
                </a:cubicBezTo>
                <a:cubicBezTo>
                  <a:pt x="16682" y="2539"/>
                  <a:pt x="16744" y="2162"/>
                  <a:pt x="16872" y="1805"/>
                </a:cubicBezTo>
                <a:cubicBezTo>
                  <a:pt x="16999" y="1448"/>
                  <a:pt x="17174" y="1134"/>
                  <a:pt x="17400" y="861"/>
                </a:cubicBezTo>
                <a:cubicBezTo>
                  <a:pt x="17625" y="590"/>
                  <a:pt x="17889" y="380"/>
                  <a:pt x="18187" y="227"/>
                </a:cubicBezTo>
                <a:cubicBezTo>
                  <a:pt x="18487" y="77"/>
                  <a:pt x="18808" y="0"/>
                  <a:pt x="19152" y="0"/>
                </a:cubicBezTo>
                <a:cubicBezTo>
                  <a:pt x="19480" y="0"/>
                  <a:pt x="19795" y="77"/>
                  <a:pt x="20095" y="227"/>
                </a:cubicBezTo>
                <a:cubicBezTo>
                  <a:pt x="20395" y="380"/>
                  <a:pt x="20656" y="590"/>
                  <a:pt x="20882" y="861"/>
                </a:cubicBezTo>
                <a:cubicBezTo>
                  <a:pt x="21108" y="1134"/>
                  <a:pt x="21285" y="1448"/>
                  <a:pt x="21412" y="1805"/>
                </a:cubicBezTo>
                <a:cubicBezTo>
                  <a:pt x="21537" y="2162"/>
                  <a:pt x="21599" y="2539"/>
                  <a:pt x="21599" y="2937"/>
                </a:cubicBezTo>
                <a:cubicBezTo>
                  <a:pt x="21599" y="3458"/>
                  <a:pt x="21499" y="3939"/>
                  <a:pt x="21295" y="4371"/>
                </a:cubicBezTo>
                <a:cubicBezTo>
                  <a:pt x="21093" y="4800"/>
                  <a:pt x="20820" y="5151"/>
                  <a:pt x="20474" y="5419"/>
                </a:cubicBezTo>
              </a:path>
            </a:pathLst>
          </a:custGeom>
          <a:solidFill>
            <a:srgbClr val="7A4784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342528">
              <a:defRPr/>
            </a:pPr>
            <a:endParaRPr lang="es-ES" sz="2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48" name="AutoShape 123">
            <a:extLst>
              <a:ext uri="{FF2B5EF4-FFF2-40B4-BE49-F238E27FC236}">
                <a16:creationId xmlns:a16="http://schemas.microsoft.com/office/drawing/2014/main" id="{5AAED588-7BA6-7A1C-1A9A-756A0921DE9A}"/>
              </a:ext>
            </a:extLst>
          </p:cNvPr>
          <p:cNvSpPr>
            <a:spLocks/>
          </p:cNvSpPr>
          <p:nvPr/>
        </p:nvSpPr>
        <p:spPr bwMode="auto">
          <a:xfrm>
            <a:off x="622345" y="3771822"/>
            <a:ext cx="485096" cy="46272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rgbClr val="7A4784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342528">
              <a:defRPr/>
            </a:pPr>
            <a:endParaRPr lang="es-ES" sz="2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49" name="Freeform 226">
            <a:extLst>
              <a:ext uri="{FF2B5EF4-FFF2-40B4-BE49-F238E27FC236}">
                <a16:creationId xmlns:a16="http://schemas.microsoft.com/office/drawing/2014/main" id="{B7226F4B-A135-709A-369C-020EAE139B08}"/>
              </a:ext>
            </a:extLst>
          </p:cNvPr>
          <p:cNvSpPr>
            <a:spLocks noEditPoints="1"/>
          </p:cNvSpPr>
          <p:nvPr/>
        </p:nvSpPr>
        <p:spPr bwMode="auto">
          <a:xfrm>
            <a:off x="565015" y="5524711"/>
            <a:ext cx="599756" cy="401966"/>
          </a:xfrm>
          <a:custGeom>
            <a:avLst/>
            <a:gdLst/>
            <a:ahLst/>
            <a:cxnLst>
              <a:cxn ang="0">
                <a:pos x="86" y="15"/>
              </a:cxn>
              <a:cxn ang="0">
                <a:pos x="44" y="29"/>
              </a:cxn>
              <a:cxn ang="0">
                <a:pos x="43" y="29"/>
              </a:cxn>
              <a:cxn ang="0">
                <a:pos x="43" y="29"/>
              </a:cxn>
              <a:cxn ang="0">
                <a:pos x="18" y="21"/>
              </a:cxn>
              <a:cxn ang="0">
                <a:pos x="14" y="32"/>
              </a:cxn>
              <a:cxn ang="0">
                <a:pos x="17" y="36"/>
              </a:cxn>
              <a:cxn ang="0">
                <a:pos x="15" y="40"/>
              </a:cxn>
              <a:cxn ang="0">
                <a:pos x="17" y="56"/>
              </a:cxn>
              <a:cxn ang="0">
                <a:pos x="16" y="57"/>
              </a:cxn>
              <a:cxn ang="0">
                <a:pos x="16" y="58"/>
              </a:cxn>
              <a:cxn ang="0">
                <a:pos x="8" y="58"/>
              </a:cxn>
              <a:cxn ang="0">
                <a:pos x="7" y="57"/>
              </a:cxn>
              <a:cxn ang="0">
                <a:pos x="7" y="56"/>
              </a:cxn>
              <a:cxn ang="0">
                <a:pos x="9" y="40"/>
              </a:cxn>
              <a:cxn ang="0">
                <a:pos x="7" y="36"/>
              </a:cxn>
              <a:cxn ang="0">
                <a:pos x="10" y="32"/>
              </a:cxn>
              <a:cxn ang="0">
                <a:pos x="13" y="19"/>
              </a:cxn>
              <a:cxn ang="0">
                <a:pos x="1" y="15"/>
              </a:cxn>
              <a:cxn ang="0">
                <a:pos x="0" y="14"/>
              </a:cxn>
              <a:cxn ang="0">
                <a:pos x="1" y="13"/>
              </a:cxn>
              <a:cxn ang="0">
                <a:pos x="43" y="0"/>
              </a:cxn>
              <a:cxn ang="0">
                <a:pos x="43" y="0"/>
              </a:cxn>
              <a:cxn ang="0">
                <a:pos x="44" y="0"/>
              </a:cxn>
              <a:cxn ang="0">
                <a:pos x="86" y="13"/>
              </a:cxn>
              <a:cxn ang="0">
                <a:pos x="87" y="14"/>
              </a:cxn>
              <a:cxn ang="0">
                <a:pos x="86" y="15"/>
              </a:cxn>
              <a:cxn ang="0">
                <a:pos x="68" y="38"/>
              </a:cxn>
              <a:cxn ang="0">
                <a:pos x="43" y="48"/>
              </a:cxn>
              <a:cxn ang="0">
                <a:pos x="19" y="38"/>
              </a:cxn>
              <a:cxn ang="0">
                <a:pos x="20" y="26"/>
              </a:cxn>
              <a:cxn ang="0">
                <a:pos x="42" y="33"/>
              </a:cxn>
              <a:cxn ang="0">
                <a:pos x="43" y="34"/>
              </a:cxn>
              <a:cxn ang="0">
                <a:pos x="45" y="33"/>
              </a:cxn>
              <a:cxn ang="0">
                <a:pos x="67" y="26"/>
              </a:cxn>
              <a:cxn ang="0">
                <a:pos x="68" y="38"/>
              </a:cxn>
            </a:cxnLst>
            <a:rect l="0" t="0" r="r" b="b"/>
            <a:pathLst>
              <a:path w="87" h="58">
                <a:moveTo>
                  <a:pt x="86" y="15"/>
                </a:moveTo>
                <a:cubicBezTo>
                  <a:pt x="44" y="29"/>
                  <a:pt x="44" y="29"/>
                  <a:pt x="44" y="29"/>
                </a:cubicBezTo>
                <a:cubicBezTo>
                  <a:pt x="44" y="29"/>
                  <a:pt x="44" y="29"/>
                  <a:pt x="43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18" y="21"/>
                  <a:pt x="18" y="21"/>
                  <a:pt x="18" y="21"/>
                </a:cubicBezTo>
                <a:cubicBezTo>
                  <a:pt x="16" y="23"/>
                  <a:pt x="15" y="27"/>
                  <a:pt x="14" y="32"/>
                </a:cubicBezTo>
                <a:cubicBezTo>
                  <a:pt x="16" y="33"/>
                  <a:pt x="17" y="34"/>
                  <a:pt x="17" y="36"/>
                </a:cubicBezTo>
                <a:cubicBezTo>
                  <a:pt x="17" y="38"/>
                  <a:pt x="16" y="39"/>
                  <a:pt x="15" y="40"/>
                </a:cubicBezTo>
                <a:cubicBezTo>
                  <a:pt x="17" y="56"/>
                  <a:pt x="17" y="56"/>
                  <a:pt x="17" y="56"/>
                </a:cubicBezTo>
                <a:cubicBezTo>
                  <a:pt x="17" y="57"/>
                  <a:pt x="17" y="57"/>
                  <a:pt x="16" y="57"/>
                </a:cubicBezTo>
                <a:cubicBezTo>
                  <a:pt x="16" y="58"/>
                  <a:pt x="16" y="58"/>
                  <a:pt x="16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7" y="57"/>
                </a:cubicBezTo>
                <a:cubicBezTo>
                  <a:pt x="7" y="57"/>
                  <a:pt x="7" y="57"/>
                  <a:pt x="7" y="56"/>
                </a:cubicBezTo>
                <a:cubicBezTo>
                  <a:pt x="9" y="40"/>
                  <a:pt x="9" y="40"/>
                  <a:pt x="9" y="40"/>
                </a:cubicBezTo>
                <a:cubicBezTo>
                  <a:pt x="8" y="39"/>
                  <a:pt x="7" y="38"/>
                  <a:pt x="7" y="36"/>
                </a:cubicBezTo>
                <a:cubicBezTo>
                  <a:pt x="7" y="34"/>
                  <a:pt x="8" y="33"/>
                  <a:pt x="10" y="32"/>
                </a:cubicBezTo>
                <a:cubicBezTo>
                  <a:pt x="10" y="27"/>
                  <a:pt x="11" y="23"/>
                  <a:pt x="13" y="19"/>
                </a:cubicBezTo>
                <a:cubicBezTo>
                  <a:pt x="1" y="15"/>
                  <a:pt x="1" y="15"/>
                  <a:pt x="1" y="15"/>
                </a:cubicBezTo>
                <a:cubicBezTo>
                  <a:pt x="0" y="15"/>
                  <a:pt x="0" y="15"/>
                  <a:pt x="0" y="14"/>
                </a:cubicBezTo>
                <a:cubicBezTo>
                  <a:pt x="0" y="14"/>
                  <a:pt x="0" y="13"/>
                  <a:pt x="1" y="13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86" y="13"/>
                  <a:pt x="86" y="13"/>
                  <a:pt x="86" y="13"/>
                </a:cubicBezTo>
                <a:cubicBezTo>
                  <a:pt x="87" y="13"/>
                  <a:pt x="87" y="14"/>
                  <a:pt x="87" y="14"/>
                </a:cubicBezTo>
                <a:cubicBezTo>
                  <a:pt x="87" y="15"/>
                  <a:pt x="87" y="15"/>
                  <a:pt x="86" y="15"/>
                </a:cubicBezTo>
                <a:close/>
                <a:moveTo>
                  <a:pt x="68" y="38"/>
                </a:moveTo>
                <a:cubicBezTo>
                  <a:pt x="68" y="44"/>
                  <a:pt x="57" y="48"/>
                  <a:pt x="43" y="48"/>
                </a:cubicBezTo>
                <a:cubicBezTo>
                  <a:pt x="30" y="48"/>
                  <a:pt x="19" y="44"/>
                  <a:pt x="19" y="38"/>
                </a:cubicBezTo>
                <a:cubicBezTo>
                  <a:pt x="20" y="26"/>
                  <a:pt x="20" y="26"/>
                  <a:pt x="20" y="26"/>
                </a:cubicBezTo>
                <a:cubicBezTo>
                  <a:pt x="42" y="33"/>
                  <a:pt x="42" y="33"/>
                  <a:pt x="42" y="33"/>
                </a:cubicBezTo>
                <a:cubicBezTo>
                  <a:pt x="42" y="33"/>
                  <a:pt x="43" y="34"/>
                  <a:pt x="43" y="34"/>
                </a:cubicBezTo>
                <a:cubicBezTo>
                  <a:pt x="44" y="34"/>
                  <a:pt x="45" y="33"/>
                  <a:pt x="45" y="33"/>
                </a:cubicBezTo>
                <a:cubicBezTo>
                  <a:pt x="67" y="26"/>
                  <a:pt x="67" y="26"/>
                  <a:pt x="67" y="26"/>
                </a:cubicBezTo>
                <a:lnTo>
                  <a:pt x="68" y="38"/>
                </a:lnTo>
                <a:close/>
              </a:path>
            </a:pathLst>
          </a:custGeom>
          <a:solidFill>
            <a:srgbClr val="7A478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0" name="AutoShape 41">
            <a:extLst>
              <a:ext uri="{FF2B5EF4-FFF2-40B4-BE49-F238E27FC236}">
                <a16:creationId xmlns:a16="http://schemas.microsoft.com/office/drawing/2014/main" id="{D247F510-7364-4A83-5EFC-F9EE39FED67D}"/>
              </a:ext>
            </a:extLst>
          </p:cNvPr>
          <p:cNvSpPr>
            <a:spLocks/>
          </p:cNvSpPr>
          <p:nvPr/>
        </p:nvSpPr>
        <p:spPr bwMode="auto">
          <a:xfrm>
            <a:off x="646279" y="2993467"/>
            <a:ext cx="437230" cy="42464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82"/>
                  <a:pt x="15011" y="847"/>
                </a:cubicBezTo>
                <a:cubicBezTo>
                  <a:pt x="16319" y="1408"/>
                  <a:pt x="17463" y="2176"/>
                  <a:pt x="18449" y="3156"/>
                </a:cubicBezTo>
                <a:cubicBezTo>
                  <a:pt x="19432" y="4133"/>
                  <a:pt x="20201" y="5277"/>
                  <a:pt x="20760" y="6590"/>
                </a:cubicBezTo>
                <a:cubicBezTo>
                  <a:pt x="21317" y="7900"/>
                  <a:pt x="21599" y="9306"/>
                  <a:pt x="21599" y="10800"/>
                </a:cubicBezTo>
                <a:cubicBezTo>
                  <a:pt x="21599" y="12293"/>
                  <a:pt x="21317" y="13699"/>
                  <a:pt x="20760" y="15009"/>
                </a:cubicBezTo>
                <a:cubicBezTo>
                  <a:pt x="20201" y="16320"/>
                  <a:pt x="19430" y="17466"/>
                  <a:pt x="18449" y="18443"/>
                </a:cubicBezTo>
                <a:cubicBezTo>
                  <a:pt x="17463" y="19423"/>
                  <a:pt x="16319" y="20191"/>
                  <a:pt x="15011" y="20752"/>
                </a:cubicBezTo>
                <a:cubicBezTo>
                  <a:pt x="13705" y="21317"/>
                  <a:pt x="12301" y="21599"/>
                  <a:pt x="10807" y="21599"/>
                </a:cubicBezTo>
                <a:cubicBezTo>
                  <a:pt x="9309" y="21599"/>
                  <a:pt x="7905" y="21317"/>
                  <a:pt x="6594" y="20752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78" y="17466"/>
                  <a:pt x="1409" y="16320"/>
                  <a:pt x="847" y="15009"/>
                </a:cubicBezTo>
                <a:cubicBezTo>
                  <a:pt x="282" y="13699"/>
                  <a:pt x="0" y="12293"/>
                  <a:pt x="0" y="10800"/>
                </a:cubicBezTo>
                <a:cubicBezTo>
                  <a:pt x="0" y="9306"/>
                  <a:pt x="282" y="7900"/>
                  <a:pt x="847" y="6590"/>
                </a:cubicBezTo>
                <a:cubicBezTo>
                  <a:pt x="1409" y="5277"/>
                  <a:pt x="2181" y="4133"/>
                  <a:pt x="3158" y="3156"/>
                </a:cubicBezTo>
                <a:cubicBezTo>
                  <a:pt x="4136" y="2176"/>
                  <a:pt x="5280" y="1408"/>
                  <a:pt x="6594" y="847"/>
                </a:cubicBezTo>
                <a:cubicBezTo>
                  <a:pt x="7902" y="282"/>
                  <a:pt x="9306" y="0"/>
                  <a:pt x="10807" y="0"/>
                </a:cubicBezTo>
                <a:moveTo>
                  <a:pt x="18164" y="8812"/>
                </a:moveTo>
                <a:cubicBezTo>
                  <a:pt x="18288" y="8688"/>
                  <a:pt x="18353" y="8532"/>
                  <a:pt x="18359" y="8354"/>
                </a:cubicBezTo>
                <a:cubicBezTo>
                  <a:pt x="18362" y="8171"/>
                  <a:pt x="18299" y="8021"/>
                  <a:pt x="18164" y="7894"/>
                </a:cubicBezTo>
                <a:lnTo>
                  <a:pt x="16757" y="6448"/>
                </a:lnTo>
                <a:cubicBezTo>
                  <a:pt x="16613" y="6321"/>
                  <a:pt x="16454" y="6259"/>
                  <a:pt x="16276" y="6259"/>
                </a:cubicBezTo>
                <a:cubicBezTo>
                  <a:pt x="16099" y="6259"/>
                  <a:pt x="15946" y="6321"/>
                  <a:pt x="15810" y="6448"/>
                </a:cubicBezTo>
                <a:lnTo>
                  <a:pt x="9696" y="12570"/>
                </a:lnTo>
                <a:cubicBezTo>
                  <a:pt x="9569" y="12697"/>
                  <a:pt x="9416" y="12759"/>
                  <a:pt x="9244" y="12759"/>
                </a:cubicBezTo>
                <a:cubicBezTo>
                  <a:pt x="9069" y="12759"/>
                  <a:pt x="8914" y="12697"/>
                  <a:pt x="8778" y="12570"/>
                </a:cubicBezTo>
                <a:lnTo>
                  <a:pt x="5786" y="9583"/>
                </a:lnTo>
                <a:cubicBezTo>
                  <a:pt x="5659" y="9458"/>
                  <a:pt x="5506" y="9393"/>
                  <a:pt x="5334" y="9393"/>
                </a:cubicBezTo>
                <a:cubicBezTo>
                  <a:pt x="5156" y="9393"/>
                  <a:pt x="4995" y="9458"/>
                  <a:pt x="4839" y="9583"/>
                </a:cubicBezTo>
                <a:lnTo>
                  <a:pt x="3432" y="11014"/>
                </a:lnTo>
                <a:cubicBezTo>
                  <a:pt x="3305" y="11141"/>
                  <a:pt x="3246" y="11297"/>
                  <a:pt x="3246" y="11474"/>
                </a:cubicBezTo>
                <a:cubicBezTo>
                  <a:pt x="3246" y="11655"/>
                  <a:pt x="3305" y="11810"/>
                  <a:pt x="3432" y="11935"/>
                </a:cubicBezTo>
                <a:lnTo>
                  <a:pt x="7747" y="16249"/>
                </a:lnTo>
                <a:cubicBezTo>
                  <a:pt x="7874" y="16373"/>
                  <a:pt x="8043" y="16483"/>
                  <a:pt x="8261" y="16579"/>
                </a:cubicBezTo>
                <a:cubicBezTo>
                  <a:pt x="8478" y="16673"/>
                  <a:pt x="8676" y="16720"/>
                  <a:pt x="8857" y="16720"/>
                </a:cubicBezTo>
                <a:lnTo>
                  <a:pt x="9617" y="16720"/>
                </a:lnTo>
                <a:cubicBezTo>
                  <a:pt x="9795" y="16720"/>
                  <a:pt x="9993" y="16675"/>
                  <a:pt x="10205" y="16585"/>
                </a:cubicBezTo>
                <a:cubicBezTo>
                  <a:pt x="10417" y="16495"/>
                  <a:pt x="10592" y="16382"/>
                  <a:pt x="10727" y="16249"/>
                </a:cubicBezTo>
                <a:lnTo>
                  <a:pt x="18164" y="8812"/>
                </a:lnTo>
                <a:close/>
              </a:path>
            </a:pathLst>
          </a:custGeom>
          <a:solidFill>
            <a:srgbClr val="7A4784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342528">
              <a:defRPr/>
            </a:pPr>
            <a:endParaRPr lang="es-ES" sz="2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15962" y="1903548"/>
            <a:ext cx="1438781" cy="35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81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69538AAA-312C-6F64-E783-CA33E7BEB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702" y="965902"/>
            <a:ext cx="8866540" cy="545083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8DA2F9A-6C66-5ADE-0EB2-2D221F9A8ADC}"/>
              </a:ext>
            </a:extLst>
          </p:cNvPr>
          <p:cNvSpPr/>
          <p:nvPr/>
        </p:nvSpPr>
        <p:spPr>
          <a:xfrm>
            <a:off x="0" y="963591"/>
            <a:ext cx="12192000" cy="5458787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3EF83C0-8B5A-6336-3FBA-8A992A5D1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777119-2EDC-4BCE-9396-7DD425CBBD8C}" type="slidenum">
              <a:rPr lang="ru-RU" altLang="ru-RU" smtClean="0"/>
              <a:pPr>
                <a:defRPr/>
              </a:pPr>
              <a:t>3</a:t>
            </a:fld>
            <a:endParaRPr lang="ru-RU" alt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62FF9E0D-4311-A72A-1DB4-94AF49775C91}"/>
              </a:ext>
            </a:extLst>
          </p:cNvPr>
          <p:cNvSpPr txBox="1">
            <a:spLocks/>
          </p:cNvSpPr>
          <p:nvPr/>
        </p:nvSpPr>
        <p:spPr>
          <a:xfrm>
            <a:off x="3233708" y="173782"/>
            <a:ext cx="8664378" cy="770258"/>
          </a:xfrm>
          <a:prstGeom prst="rect">
            <a:avLst/>
          </a:prstGeom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Вклад ВЭШ </a:t>
            </a:r>
            <a:r>
              <a:rPr lang="ru-RU" sz="2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СПбГЭУ</a:t>
            </a:r>
            <a:r>
              <a:rPr lang="ru-RU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в развитие </a:t>
            </a:r>
            <a:b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российского бизнес-образования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C907761C-7E8C-4FAA-D059-E02289CBA328}"/>
              </a:ext>
            </a:extLst>
          </p:cNvPr>
          <p:cNvCxnSpPr/>
          <p:nvPr/>
        </p:nvCxnSpPr>
        <p:spPr>
          <a:xfrm>
            <a:off x="-370114" y="6422379"/>
            <a:ext cx="128778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ый треугольник 7">
            <a:extLst>
              <a:ext uri="{FF2B5EF4-FFF2-40B4-BE49-F238E27FC236}">
                <a16:creationId xmlns:a16="http://schemas.microsoft.com/office/drawing/2014/main" id="{3085ECE3-B3AC-28CD-5440-6A6900863D4B}"/>
              </a:ext>
            </a:extLst>
          </p:cNvPr>
          <p:cNvSpPr/>
          <p:nvPr/>
        </p:nvSpPr>
        <p:spPr>
          <a:xfrm flipV="1">
            <a:off x="479376" y="969235"/>
            <a:ext cx="648072" cy="5458788"/>
          </a:xfrm>
          <a:prstGeom prst="rtTriangl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D8820B2-2C45-E00A-D62E-697A9B918677}"/>
              </a:ext>
            </a:extLst>
          </p:cNvPr>
          <p:cNvSpPr/>
          <p:nvPr/>
        </p:nvSpPr>
        <p:spPr>
          <a:xfrm>
            <a:off x="0" y="971550"/>
            <a:ext cx="479376" cy="5450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: фигура 15">
            <a:extLst>
              <a:ext uri="{FF2B5EF4-FFF2-40B4-BE49-F238E27FC236}">
                <a16:creationId xmlns:a16="http://schemas.microsoft.com/office/drawing/2014/main" id="{DA669704-708B-552D-B635-4CFB913A4638}"/>
              </a:ext>
            </a:extLst>
          </p:cNvPr>
          <p:cNvSpPr/>
          <p:nvPr/>
        </p:nvSpPr>
        <p:spPr>
          <a:xfrm>
            <a:off x="8389752" y="971550"/>
            <a:ext cx="3802248" cy="5456474"/>
          </a:xfrm>
          <a:custGeom>
            <a:avLst/>
            <a:gdLst>
              <a:gd name="connsiteX0" fmla="*/ 643012 w 4007768"/>
              <a:gd name="connsiteY0" fmla="*/ 0 h 5483985"/>
              <a:gd name="connsiteX1" fmla="*/ 4007768 w 4007768"/>
              <a:gd name="connsiteY1" fmla="*/ 0 h 5483985"/>
              <a:gd name="connsiteX2" fmla="*/ 4007768 w 4007768"/>
              <a:gd name="connsiteY2" fmla="*/ 5478339 h 5483985"/>
              <a:gd name="connsiteX3" fmla="*/ 648072 w 4007768"/>
              <a:gd name="connsiteY3" fmla="*/ 5478339 h 5483985"/>
              <a:gd name="connsiteX4" fmla="*/ 648072 w 4007768"/>
              <a:gd name="connsiteY4" fmla="*/ 5483985 h 5483985"/>
              <a:gd name="connsiteX5" fmla="*/ 0 w 4007768"/>
              <a:gd name="connsiteY5" fmla="*/ 5483985 h 5483985"/>
              <a:gd name="connsiteX6" fmla="*/ 643012 w 4007768"/>
              <a:gd name="connsiteY6" fmla="*/ 56611 h 5483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07768" h="5483985">
                <a:moveTo>
                  <a:pt x="643012" y="0"/>
                </a:moveTo>
                <a:lnTo>
                  <a:pt x="4007768" y="0"/>
                </a:lnTo>
                <a:lnTo>
                  <a:pt x="4007768" y="5478339"/>
                </a:lnTo>
                <a:lnTo>
                  <a:pt x="648072" y="5478339"/>
                </a:lnTo>
                <a:lnTo>
                  <a:pt x="648072" y="5483985"/>
                </a:lnTo>
                <a:lnTo>
                  <a:pt x="0" y="5483985"/>
                </a:lnTo>
                <a:lnTo>
                  <a:pt x="643012" y="566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2E9344-8F26-4290-1026-191D495FEBBB}"/>
              </a:ext>
            </a:extLst>
          </p:cNvPr>
          <p:cNvSpPr/>
          <p:nvPr/>
        </p:nvSpPr>
        <p:spPr>
          <a:xfrm>
            <a:off x="9009947" y="2190881"/>
            <a:ext cx="2934402" cy="371704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14000"/>
              </a:lnSpc>
            </a:pPr>
            <a:r>
              <a:rPr lang="ru-RU" altLang="ru-RU" sz="1600" b="1" dirty="0">
                <a:solidFill>
                  <a:srgbClr val="7A4784"/>
                </a:solidFill>
                <a:latin typeface="+mn-lt"/>
              </a:rPr>
              <a:t>МИССИЯ</a:t>
            </a:r>
            <a:r>
              <a:rPr lang="ru-RU" altLang="ru-RU" sz="1600" dirty="0">
                <a:latin typeface="+mn-lt"/>
              </a:rPr>
              <a:t> – развитие </a:t>
            </a:r>
            <a:r>
              <a:rPr lang="ru-RU" altLang="ru-RU" sz="1600" b="1" dirty="0">
                <a:solidFill>
                  <a:srgbClr val="00888E"/>
                </a:solidFill>
                <a:latin typeface="+mn-lt"/>
              </a:rPr>
              <a:t>потенциала</a:t>
            </a:r>
            <a:r>
              <a:rPr lang="ru-RU" altLang="ru-RU" sz="1600" dirty="0">
                <a:latin typeface="+mn-lt"/>
              </a:rPr>
              <a:t> </a:t>
            </a:r>
            <a:r>
              <a:rPr lang="ru-RU" altLang="ru-RU" sz="1600" b="1" dirty="0">
                <a:solidFill>
                  <a:srgbClr val="00888E"/>
                </a:solidFill>
                <a:latin typeface="+mn-lt"/>
              </a:rPr>
              <a:t>руководителей</a:t>
            </a:r>
            <a:r>
              <a:rPr lang="ru-RU" altLang="ru-RU" sz="1600" dirty="0">
                <a:latin typeface="+mn-lt"/>
              </a:rPr>
              <a:t> высшего звена на основе совершенствования ключевых </a:t>
            </a:r>
            <a:r>
              <a:rPr lang="ru-RU" altLang="ru-RU" sz="1600" b="1" dirty="0">
                <a:solidFill>
                  <a:srgbClr val="00888E"/>
                </a:solidFill>
                <a:latin typeface="+mn-lt"/>
              </a:rPr>
              <a:t>компетенций</a:t>
            </a:r>
            <a:r>
              <a:rPr lang="ru-RU" altLang="ru-RU" sz="1600" dirty="0">
                <a:latin typeface="+mn-lt"/>
              </a:rPr>
              <a:t> и управленческих </a:t>
            </a:r>
            <a:r>
              <a:rPr lang="ru-RU" altLang="ru-RU" sz="1600" b="1" dirty="0">
                <a:solidFill>
                  <a:srgbClr val="00888E"/>
                </a:solidFill>
                <a:latin typeface="+mn-lt"/>
              </a:rPr>
              <a:t>навыков</a:t>
            </a:r>
            <a:r>
              <a:rPr lang="ru-RU" altLang="ru-RU" sz="1600" dirty="0">
                <a:latin typeface="+mn-lt"/>
              </a:rPr>
              <a:t> для эффективного </a:t>
            </a:r>
            <a:r>
              <a:rPr lang="ru-RU" altLang="ru-RU" sz="1600" b="1" dirty="0">
                <a:solidFill>
                  <a:srgbClr val="00888E"/>
                </a:solidFill>
                <a:latin typeface="+mn-lt"/>
              </a:rPr>
              <a:t>управления</a:t>
            </a:r>
            <a:r>
              <a:rPr lang="ru-RU" altLang="ru-RU" sz="1600" dirty="0">
                <a:latin typeface="+mn-lt"/>
              </a:rPr>
              <a:t> российским </a:t>
            </a:r>
            <a:r>
              <a:rPr lang="ru-RU" altLang="ru-RU" sz="1600" b="1" dirty="0">
                <a:solidFill>
                  <a:srgbClr val="00888E"/>
                </a:solidFill>
                <a:latin typeface="+mn-lt"/>
              </a:rPr>
              <a:t>бизнесом</a:t>
            </a:r>
            <a:r>
              <a:rPr lang="ru-RU" altLang="ru-RU" sz="1600" dirty="0">
                <a:latin typeface="+mn-lt"/>
              </a:rPr>
              <a:t> с учетом глобальных трендов и международной конкуренции</a:t>
            </a:r>
            <a:endParaRPr lang="ru-RU" sz="1600" dirty="0">
              <a:latin typeface="+mn-lt"/>
            </a:endParaRPr>
          </a:p>
        </p:txBody>
      </p:sp>
      <p:sp>
        <p:nvSpPr>
          <p:cNvPr id="18" name="AutoShape 114">
            <a:extLst>
              <a:ext uri="{FF2B5EF4-FFF2-40B4-BE49-F238E27FC236}">
                <a16:creationId xmlns:a16="http://schemas.microsoft.com/office/drawing/2014/main" id="{713B5AA2-C2B1-BCFB-DC81-A7A90E31FE6D}"/>
              </a:ext>
            </a:extLst>
          </p:cNvPr>
          <p:cNvSpPr>
            <a:spLocks/>
          </p:cNvSpPr>
          <p:nvPr/>
        </p:nvSpPr>
        <p:spPr bwMode="auto">
          <a:xfrm>
            <a:off x="9120336" y="1370608"/>
            <a:ext cx="645964" cy="6502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050" y="9182"/>
                </a:moveTo>
                <a:cubicBezTo>
                  <a:pt x="21200" y="9182"/>
                  <a:pt x="21329" y="9229"/>
                  <a:pt x="21435" y="9326"/>
                </a:cubicBezTo>
                <a:cubicBezTo>
                  <a:pt x="21544" y="9426"/>
                  <a:pt x="21599" y="9549"/>
                  <a:pt x="21599" y="9699"/>
                </a:cubicBezTo>
                <a:lnTo>
                  <a:pt x="21599" y="11867"/>
                </a:lnTo>
                <a:cubicBezTo>
                  <a:pt x="21599" y="12232"/>
                  <a:pt x="21415" y="12414"/>
                  <a:pt x="21050" y="12414"/>
                </a:cubicBezTo>
                <a:lnTo>
                  <a:pt x="18746" y="12414"/>
                </a:lnTo>
                <a:cubicBezTo>
                  <a:pt x="18575" y="13204"/>
                  <a:pt x="18299" y="13947"/>
                  <a:pt x="17915" y="14646"/>
                </a:cubicBezTo>
                <a:cubicBezTo>
                  <a:pt x="17530" y="15342"/>
                  <a:pt x="17066" y="15965"/>
                  <a:pt x="16517" y="16514"/>
                </a:cubicBezTo>
                <a:cubicBezTo>
                  <a:pt x="15968" y="17061"/>
                  <a:pt x="15346" y="17528"/>
                  <a:pt x="14647" y="17913"/>
                </a:cubicBezTo>
                <a:cubicBezTo>
                  <a:pt x="13948" y="18298"/>
                  <a:pt x="13206" y="18577"/>
                  <a:pt x="12419" y="18741"/>
                </a:cubicBezTo>
                <a:lnTo>
                  <a:pt x="12419" y="21050"/>
                </a:lnTo>
                <a:cubicBezTo>
                  <a:pt x="12419" y="21197"/>
                  <a:pt x="12369" y="21329"/>
                  <a:pt x="12269" y="21435"/>
                </a:cubicBezTo>
                <a:cubicBezTo>
                  <a:pt x="12172" y="21544"/>
                  <a:pt x="12049" y="21599"/>
                  <a:pt x="11896" y="21599"/>
                </a:cubicBezTo>
                <a:lnTo>
                  <a:pt x="9732" y="21599"/>
                </a:lnTo>
                <a:cubicBezTo>
                  <a:pt x="9368" y="21599"/>
                  <a:pt x="9183" y="21417"/>
                  <a:pt x="9183" y="21050"/>
                </a:cubicBezTo>
                <a:lnTo>
                  <a:pt x="9183" y="18741"/>
                </a:lnTo>
                <a:cubicBezTo>
                  <a:pt x="8396" y="18577"/>
                  <a:pt x="7654" y="18298"/>
                  <a:pt x="6955" y="17913"/>
                </a:cubicBezTo>
                <a:cubicBezTo>
                  <a:pt x="6259" y="17528"/>
                  <a:pt x="5634" y="17061"/>
                  <a:pt x="5085" y="16514"/>
                </a:cubicBezTo>
                <a:cubicBezTo>
                  <a:pt x="4536" y="15965"/>
                  <a:pt x="4069" y="15342"/>
                  <a:pt x="3687" y="14646"/>
                </a:cubicBezTo>
                <a:cubicBezTo>
                  <a:pt x="3300" y="13947"/>
                  <a:pt x="3024" y="13204"/>
                  <a:pt x="2856" y="12414"/>
                </a:cubicBezTo>
                <a:lnTo>
                  <a:pt x="551" y="12414"/>
                </a:lnTo>
                <a:cubicBezTo>
                  <a:pt x="187" y="12414"/>
                  <a:pt x="0" y="12231"/>
                  <a:pt x="0" y="11867"/>
                </a:cubicBezTo>
                <a:lnTo>
                  <a:pt x="0" y="9699"/>
                </a:lnTo>
                <a:cubicBezTo>
                  <a:pt x="0" y="9549"/>
                  <a:pt x="58" y="9426"/>
                  <a:pt x="167" y="9326"/>
                </a:cubicBezTo>
                <a:cubicBezTo>
                  <a:pt x="273" y="9229"/>
                  <a:pt x="402" y="9182"/>
                  <a:pt x="551" y="9182"/>
                </a:cubicBezTo>
                <a:lnTo>
                  <a:pt x="2856" y="9182"/>
                </a:lnTo>
                <a:cubicBezTo>
                  <a:pt x="3026" y="8392"/>
                  <a:pt x="3300" y="7652"/>
                  <a:pt x="3687" y="6953"/>
                </a:cubicBezTo>
                <a:cubicBezTo>
                  <a:pt x="4069" y="6251"/>
                  <a:pt x="4536" y="5631"/>
                  <a:pt x="5085" y="5081"/>
                </a:cubicBezTo>
                <a:cubicBezTo>
                  <a:pt x="5634" y="4532"/>
                  <a:pt x="6256" y="4065"/>
                  <a:pt x="6955" y="3680"/>
                </a:cubicBezTo>
                <a:cubicBezTo>
                  <a:pt x="7654" y="3298"/>
                  <a:pt x="8396" y="3022"/>
                  <a:pt x="9183" y="2852"/>
                </a:cubicBezTo>
                <a:lnTo>
                  <a:pt x="9183" y="546"/>
                </a:lnTo>
                <a:cubicBezTo>
                  <a:pt x="9183" y="181"/>
                  <a:pt x="9365" y="0"/>
                  <a:pt x="9732" y="0"/>
                </a:cubicBezTo>
                <a:lnTo>
                  <a:pt x="11896" y="0"/>
                </a:lnTo>
                <a:cubicBezTo>
                  <a:pt x="12049" y="0"/>
                  <a:pt x="12172" y="50"/>
                  <a:pt x="12269" y="158"/>
                </a:cubicBezTo>
                <a:cubicBezTo>
                  <a:pt x="12369" y="267"/>
                  <a:pt x="12419" y="396"/>
                  <a:pt x="12419" y="546"/>
                </a:cubicBezTo>
                <a:lnTo>
                  <a:pt x="12419" y="2852"/>
                </a:lnTo>
                <a:cubicBezTo>
                  <a:pt x="13206" y="3022"/>
                  <a:pt x="13948" y="3298"/>
                  <a:pt x="14647" y="3680"/>
                </a:cubicBezTo>
                <a:cubicBezTo>
                  <a:pt x="15343" y="4065"/>
                  <a:pt x="15968" y="4532"/>
                  <a:pt x="16517" y="5082"/>
                </a:cubicBezTo>
                <a:cubicBezTo>
                  <a:pt x="17066" y="5631"/>
                  <a:pt x="17530" y="6251"/>
                  <a:pt x="17915" y="6953"/>
                </a:cubicBezTo>
                <a:cubicBezTo>
                  <a:pt x="18299" y="7652"/>
                  <a:pt x="18578" y="8392"/>
                  <a:pt x="18746" y="9182"/>
                </a:cubicBezTo>
                <a:lnTo>
                  <a:pt x="21050" y="9182"/>
                </a:lnTo>
                <a:close/>
                <a:moveTo>
                  <a:pt x="12419" y="16465"/>
                </a:moveTo>
                <a:cubicBezTo>
                  <a:pt x="13411" y="16194"/>
                  <a:pt x="14268" y="15698"/>
                  <a:pt x="14991" y="14981"/>
                </a:cubicBezTo>
                <a:cubicBezTo>
                  <a:pt x="15710" y="14264"/>
                  <a:pt x="16203" y="13410"/>
                  <a:pt x="16467" y="12414"/>
                </a:cubicBezTo>
                <a:lnTo>
                  <a:pt x="14048" y="12414"/>
                </a:lnTo>
                <a:cubicBezTo>
                  <a:pt x="13684" y="12414"/>
                  <a:pt x="13505" y="12231"/>
                  <a:pt x="13514" y="11867"/>
                </a:cubicBezTo>
                <a:lnTo>
                  <a:pt x="13514" y="9699"/>
                </a:lnTo>
                <a:cubicBezTo>
                  <a:pt x="13514" y="9549"/>
                  <a:pt x="13567" y="9426"/>
                  <a:pt x="13669" y="9326"/>
                </a:cubicBezTo>
                <a:cubicBezTo>
                  <a:pt x="13772" y="9229"/>
                  <a:pt x="13898" y="9182"/>
                  <a:pt x="14048" y="9182"/>
                </a:cubicBezTo>
                <a:lnTo>
                  <a:pt x="16467" y="9182"/>
                </a:lnTo>
                <a:cubicBezTo>
                  <a:pt x="16194" y="8186"/>
                  <a:pt x="15698" y="7332"/>
                  <a:pt x="14982" y="6609"/>
                </a:cubicBezTo>
                <a:cubicBezTo>
                  <a:pt x="14265" y="5883"/>
                  <a:pt x="13411" y="5390"/>
                  <a:pt x="12419" y="5131"/>
                </a:cubicBezTo>
                <a:lnTo>
                  <a:pt x="12419" y="7549"/>
                </a:lnTo>
                <a:cubicBezTo>
                  <a:pt x="12419" y="7699"/>
                  <a:pt x="12369" y="7828"/>
                  <a:pt x="12269" y="7928"/>
                </a:cubicBezTo>
                <a:cubicBezTo>
                  <a:pt x="12172" y="8031"/>
                  <a:pt x="12049" y="8081"/>
                  <a:pt x="11896" y="8081"/>
                </a:cubicBezTo>
                <a:lnTo>
                  <a:pt x="9732" y="8081"/>
                </a:lnTo>
                <a:cubicBezTo>
                  <a:pt x="9368" y="8081"/>
                  <a:pt x="9183" y="7905"/>
                  <a:pt x="9183" y="7549"/>
                </a:cubicBezTo>
                <a:lnTo>
                  <a:pt x="9183" y="5131"/>
                </a:lnTo>
                <a:cubicBezTo>
                  <a:pt x="8191" y="5402"/>
                  <a:pt x="7334" y="5895"/>
                  <a:pt x="6608" y="6612"/>
                </a:cubicBezTo>
                <a:cubicBezTo>
                  <a:pt x="5889" y="7332"/>
                  <a:pt x="5399" y="8187"/>
                  <a:pt x="5135" y="9182"/>
                </a:cubicBezTo>
                <a:lnTo>
                  <a:pt x="7580" y="9182"/>
                </a:lnTo>
                <a:cubicBezTo>
                  <a:pt x="7733" y="9182"/>
                  <a:pt x="7853" y="9229"/>
                  <a:pt x="7947" y="9326"/>
                </a:cubicBezTo>
                <a:cubicBezTo>
                  <a:pt x="8038" y="9426"/>
                  <a:pt x="8088" y="9550"/>
                  <a:pt x="8088" y="9700"/>
                </a:cubicBezTo>
                <a:lnTo>
                  <a:pt x="8088" y="11867"/>
                </a:lnTo>
                <a:cubicBezTo>
                  <a:pt x="8088" y="12017"/>
                  <a:pt x="8038" y="12144"/>
                  <a:pt x="7947" y="12252"/>
                </a:cubicBezTo>
                <a:cubicBezTo>
                  <a:pt x="7853" y="12364"/>
                  <a:pt x="7733" y="12414"/>
                  <a:pt x="7580" y="12414"/>
                </a:cubicBezTo>
                <a:lnTo>
                  <a:pt x="5135" y="12414"/>
                </a:lnTo>
                <a:cubicBezTo>
                  <a:pt x="5408" y="13410"/>
                  <a:pt x="5904" y="14267"/>
                  <a:pt x="6620" y="14990"/>
                </a:cubicBezTo>
                <a:cubicBezTo>
                  <a:pt x="7337" y="15710"/>
                  <a:pt x="8191" y="16203"/>
                  <a:pt x="9183" y="16465"/>
                </a:cubicBezTo>
                <a:lnTo>
                  <a:pt x="9183" y="14018"/>
                </a:lnTo>
                <a:cubicBezTo>
                  <a:pt x="9183" y="13868"/>
                  <a:pt x="9239" y="13744"/>
                  <a:pt x="9348" y="13653"/>
                </a:cubicBezTo>
                <a:cubicBezTo>
                  <a:pt x="9453" y="13559"/>
                  <a:pt x="9583" y="13512"/>
                  <a:pt x="9732" y="13512"/>
                </a:cubicBezTo>
                <a:lnTo>
                  <a:pt x="11896" y="13512"/>
                </a:lnTo>
                <a:cubicBezTo>
                  <a:pt x="12049" y="13512"/>
                  <a:pt x="12172" y="13559"/>
                  <a:pt x="12269" y="13653"/>
                </a:cubicBezTo>
                <a:cubicBezTo>
                  <a:pt x="12369" y="13744"/>
                  <a:pt x="12419" y="13868"/>
                  <a:pt x="12419" y="14018"/>
                </a:cubicBezTo>
                <a:lnTo>
                  <a:pt x="12419" y="16465"/>
                </a:lnTo>
                <a:close/>
              </a:path>
            </a:pathLst>
          </a:custGeom>
          <a:solidFill>
            <a:srgbClr val="00888E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342528">
              <a:defRPr/>
            </a:pPr>
            <a:endParaRPr lang="es-ES" sz="2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B7F6216-C3E3-3864-112F-03ACE163A2B6}"/>
              </a:ext>
            </a:extLst>
          </p:cNvPr>
          <p:cNvSpPr/>
          <p:nvPr/>
        </p:nvSpPr>
        <p:spPr>
          <a:xfrm rot="397097">
            <a:off x="2256541" y="1591070"/>
            <a:ext cx="181297" cy="4320000"/>
          </a:xfrm>
          <a:prstGeom prst="rect">
            <a:avLst/>
          </a:prstGeom>
          <a:gradFill>
            <a:gsLst>
              <a:gs pos="89000">
                <a:srgbClr val="7A4784"/>
              </a:gs>
              <a:gs pos="12000">
                <a:srgbClr val="7A4784"/>
              </a:gs>
              <a:gs pos="0">
                <a:srgbClr val="7A4784"/>
              </a:gs>
              <a:gs pos="100000">
                <a:srgbClr val="7A4784">
                  <a:alpha val="0"/>
                </a:srgbClr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3AA748B6-5D2B-3098-C316-B8D1AE1FF656}"/>
              </a:ext>
            </a:extLst>
          </p:cNvPr>
          <p:cNvSpPr/>
          <p:nvPr/>
        </p:nvSpPr>
        <p:spPr>
          <a:xfrm rot="397097">
            <a:off x="2402101" y="1528825"/>
            <a:ext cx="363610" cy="363610"/>
          </a:xfrm>
          <a:prstGeom prst="ellipse">
            <a:avLst/>
          </a:prstGeom>
          <a:solidFill>
            <a:srgbClr val="7A47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C1BAD989-3ABE-D6A2-FB11-E310BB3D3425}"/>
              </a:ext>
            </a:extLst>
          </p:cNvPr>
          <p:cNvSpPr/>
          <p:nvPr/>
        </p:nvSpPr>
        <p:spPr>
          <a:xfrm rot="397097">
            <a:off x="2468458" y="1595182"/>
            <a:ext cx="230896" cy="2308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F051D083-D687-3CCE-CC25-B65019F68841}"/>
              </a:ext>
            </a:extLst>
          </p:cNvPr>
          <p:cNvSpPr/>
          <p:nvPr/>
        </p:nvSpPr>
        <p:spPr>
          <a:xfrm rot="397097">
            <a:off x="2274433" y="2703089"/>
            <a:ext cx="363610" cy="363610"/>
          </a:xfrm>
          <a:prstGeom prst="ellipse">
            <a:avLst/>
          </a:prstGeom>
          <a:solidFill>
            <a:srgbClr val="7A47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FE25E62E-009B-6D3B-849F-3F0451E1FDF2}"/>
              </a:ext>
            </a:extLst>
          </p:cNvPr>
          <p:cNvSpPr/>
          <p:nvPr/>
        </p:nvSpPr>
        <p:spPr>
          <a:xfrm rot="397097">
            <a:off x="2340790" y="2769446"/>
            <a:ext cx="230896" cy="2308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90318425-62E4-9A3E-1EA1-36DA33641F04}"/>
              </a:ext>
            </a:extLst>
          </p:cNvPr>
          <p:cNvSpPr/>
          <p:nvPr/>
        </p:nvSpPr>
        <p:spPr>
          <a:xfrm rot="397097">
            <a:off x="2137241" y="3791627"/>
            <a:ext cx="363610" cy="363610"/>
          </a:xfrm>
          <a:prstGeom prst="ellipse">
            <a:avLst/>
          </a:prstGeom>
          <a:solidFill>
            <a:srgbClr val="7A47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A8E65586-2850-2462-3689-07AE7007B33D}"/>
              </a:ext>
            </a:extLst>
          </p:cNvPr>
          <p:cNvSpPr/>
          <p:nvPr/>
        </p:nvSpPr>
        <p:spPr>
          <a:xfrm rot="397097">
            <a:off x="2203598" y="3857984"/>
            <a:ext cx="230896" cy="2308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841938FF-FCD6-C094-26B5-2D8C7B4E4BCF}"/>
              </a:ext>
            </a:extLst>
          </p:cNvPr>
          <p:cNvSpPr/>
          <p:nvPr/>
        </p:nvSpPr>
        <p:spPr>
          <a:xfrm rot="397097">
            <a:off x="2066723" y="4451541"/>
            <a:ext cx="363610" cy="363610"/>
          </a:xfrm>
          <a:prstGeom prst="ellipse">
            <a:avLst/>
          </a:prstGeom>
          <a:solidFill>
            <a:srgbClr val="7A47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17F43F5E-9C9F-A8DA-FAE4-0AA5242B2D1B}"/>
              </a:ext>
            </a:extLst>
          </p:cNvPr>
          <p:cNvSpPr/>
          <p:nvPr/>
        </p:nvSpPr>
        <p:spPr>
          <a:xfrm rot="397097">
            <a:off x="2133080" y="4517898"/>
            <a:ext cx="230896" cy="2308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CFA335D7-426C-59E1-1186-627D6BE115AC}"/>
              </a:ext>
            </a:extLst>
          </p:cNvPr>
          <p:cNvSpPr/>
          <p:nvPr/>
        </p:nvSpPr>
        <p:spPr>
          <a:xfrm rot="397097">
            <a:off x="1967630" y="5273378"/>
            <a:ext cx="363610" cy="363610"/>
          </a:xfrm>
          <a:prstGeom prst="ellipse">
            <a:avLst/>
          </a:prstGeom>
          <a:solidFill>
            <a:srgbClr val="7A47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5C951E27-2619-A866-AF1B-60F46A923D8D}"/>
              </a:ext>
            </a:extLst>
          </p:cNvPr>
          <p:cNvSpPr/>
          <p:nvPr/>
        </p:nvSpPr>
        <p:spPr>
          <a:xfrm rot="397097">
            <a:off x="2301271" y="1634224"/>
            <a:ext cx="72000" cy="4392000"/>
          </a:xfrm>
          <a:prstGeom prst="rect">
            <a:avLst/>
          </a:prstGeom>
          <a:gradFill>
            <a:gsLst>
              <a:gs pos="89000">
                <a:schemeClr val="bg1"/>
              </a:gs>
              <a:gs pos="12000">
                <a:schemeClr val="bg1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3FDC2EFB-4E62-E217-12B6-3EFC0AD7E574}"/>
              </a:ext>
            </a:extLst>
          </p:cNvPr>
          <p:cNvSpPr/>
          <p:nvPr/>
        </p:nvSpPr>
        <p:spPr>
          <a:xfrm>
            <a:off x="2933137" y="1564802"/>
            <a:ext cx="3596821" cy="3877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GB" altLang="ru-RU" sz="1400" dirty="0">
                <a:latin typeface="+mn-lt"/>
              </a:rPr>
              <a:t>C</a:t>
            </a:r>
            <a:r>
              <a:rPr lang="ru-RU" altLang="ru-RU" sz="1400" dirty="0" err="1">
                <a:latin typeface="+mn-lt"/>
              </a:rPr>
              <a:t>тарт</a:t>
            </a:r>
            <a:r>
              <a:rPr lang="ru-RU" altLang="ru-RU" sz="1400" dirty="0">
                <a:latin typeface="+mn-lt"/>
              </a:rPr>
              <a:t> первых программ бизнес-образования на российском рынке </a:t>
            </a:r>
            <a:endParaRPr lang="ru-RU" sz="1400" dirty="0">
              <a:latin typeface="+mn-lt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0A76E794-2215-62E3-946A-F007D86A0095}"/>
              </a:ext>
            </a:extLst>
          </p:cNvPr>
          <p:cNvSpPr/>
          <p:nvPr/>
        </p:nvSpPr>
        <p:spPr>
          <a:xfrm>
            <a:off x="2771941" y="2401147"/>
            <a:ext cx="5933488" cy="9694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1400" dirty="0">
                <a:latin typeface="+mn-lt"/>
              </a:rPr>
              <a:t>старт программ профессиональной переподготовки  МВА в партнерстве с европейскими университетами и бизнес-школами. Ориентация на европейскую модель. Акцент на финансы и маркетинг, развитие компетенций для адаптации бизнеса к рыночной экономике</a:t>
            </a:r>
            <a:endParaRPr lang="ru-RU" sz="1400" dirty="0">
              <a:latin typeface="+mn-lt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65BA3385-E619-3F0B-F447-55E133640324}"/>
              </a:ext>
            </a:extLst>
          </p:cNvPr>
          <p:cNvSpPr/>
          <p:nvPr/>
        </p:nvSpPr>
        <p:spPr>
          <a:xfrm>
            <a:off x="2657640" y="3877483"/>
            <a:ext cx="6371137" cy="1938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1400" dirty="0">
                <a:latin typeface="+mn-lt"/>
              </a:rPr>
              <a:t>членство в РАБО </a:t>
            </a:r>
            <a:endParaRPr lang="ru-RU" sz="1400" dirty="0">
              <a:latin typeface="+mn-lt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E65E9DFA-8D9A-C994-E469-C1025962108C}"/>
              </a:ext>
            </a:extLst>
          </p:cNvPr>
          <p:cNvSpPr/>
          <p:nvPr/>
        </p:nvSpPr>
        <p:spPr>
          <a:xfrm>
            <a:off x="2581440" y="4526871"/>
            <a:ext cx="6371137" cy="1938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spc="-30" dirty="0">
                <a:latin typeface="Century Gothic"/>
              </a:rPr>
              <a:t>представительство в Совете РАБО</a:t>
            </a:r>
            <a:endParaRPr lang="ru-RU" sz="1400" dirty="0">
              <a:latin typeface="+mn-lt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AE7DEB2E-E787-124C-0D0F-CB8B01AB1009}"/>
              </a:ext>
            </a:extLst>
          </p:cNvPr>
          <p:cNvSpPr/>
          <p:nvPr/>
        </p:nvSpPr>
        <p:spPr>
          <a:xfrm>
            <a:off x="1215082" y="1489029"/>
            <a:ext cx="1064727" cy="4431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altLang="ru-RU" sz="1600" b="1" dirty="0">
                <a:solidFill>
                  <a:srgbClr val="00888E"/>
                </a:solidFill>
                <a:latin typeface="+mn-lt"/>
              </a:rPr>
              <a:t>начало </a:t>
            </a:r>
            <a:r>
              <a:rPr lang="en-GB" altLang="ru-RU" sz="1600" b="1" dirty="0">
                <a:solidFill>
                  <a:srgbClr val="00888E"/>
                </a:solidFill>
                <a:latin typeface="+mn-lt"/>
              </a:rPr>
              <a:t>19</a:t>
            </a:r>
            <a:r>
              <a:rPr lang="ru-RU" altLang="ru-RU" sz="1600" b="1" dirty="0">
                <a:solidFill>
                  <a:srgbClr val="00888E"/>
                </a:solidFill>
                <a:latin typeface="+mn-lt"/>
              </a:rPr>
              <a:t>90-х</a:t>
            </a:r>
            <a:endParaRPr lang="ru-RU" sz="1600" b="1" dirty="0">
              <a:solidFill>
                <a:srgbClr val="00888E"/>
              </a:solidFill>
              <a:latin typeface="+mn-lt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6BA9228C-7468-C186-7EFE-35AE844AFF22}"/>
              </a:ext>
            </a:extLst>
          </p:cNvPr>
          <p:cNvSpPr/>
          <p:nvPr/>
        </p:nvSpPr>
        <p:spPr>
          <a:xfrm>
            <a:off x="1310332" y="2683345"/>
            <a:ext cx="836127" cy="4431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altLang="ru-RU" sz="1600" b="1" dirty="0">
                <a:solidFill>
                  <a:srgbClr val="00888E"/>
                </a:solidFill>
                <a:latin typeface="+mn-lt"/>
              </a:rPr>
              <a:t>середа 1990-х</a:t>
            </a:r>
            <a:endParaRPr lang="ru-RU" sz="1600" b="1" dirty="0">
              <a:solidFill>
                <a:srgbClr val="00888E"/>
              </a:solidFill>
              <a:latin typeface="+mn-lt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8168CF1D-E6FF-1900-7FAB-38F926123AB3}"/>
              </a:ext>
            </a:extLst>
          </p:cNvPr>
          <p:cNvSpPr/>
          <p:nvPr/>
        </p:nvSpPr>
        <p:spPr>
          <a:xfrm>
            <a:off x="1190625" y="3873158"/>
            <a:ext cx="825983" cy="2215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sz="1600" b="1" spc="-30" dirty="0">
                <a:solidFill>
                  <a:srgbClr val="00888E"/>
                </a:solidFill>
                <a:latin typeface="Century Gothic"/>
              </a:rPr>
              <a:t>с 1998 г.</a:t>
            </a:r>
            <a:endParaRPr lang="ru-RU" sz="1600" b="1" dirty="0">
              <a:solidFill>
                <a:srgbClr val="00888E"/>
              </a:solidFill>
              <a:latin typeface="+mn-lt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C7D04C9B-3A90-3193-D8CC-635A5BD2853C}"/>
              </a:ext>
            </a:extLst>
          </p:cNvPr>
          <p:cNvSpPr/>
          <p:nvPr/>
        </p:nvSpPr>
        <p:spPr>
          <a:xfrm>
            <a:off x="1123950" y="4522546"/>
            <a:ext cx="835508" cy="2215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altLang="ru-RU" sz="1600" b="1" dirty="0">
                <a:solidFill>
                  <a:srgbClr val="00888E"/>
                </a:solidFill>
                <a:latin typeface="+mn-lt"/>
              </a:rPr>
              <a:t>с</a:t>
            </a:r>
            <a:r>
              <a:rPr lang="en-GB" altLang="ru-RU" sz="1600" b="1" dirty="0">
                <a:solidFill>
                  <a:srgbClr val="00888E"/>
                </a:solidFill>
                <a:latin typeface="+mn-lt"/>
              </a:rPr>
              <a:t> </a:t>
            </a:r>
            <a:r>
              <a:rPr lang="ru-RU" sz="1600" b="1" spc="-30" dirty="0">
                <a:solidFill>
                  <a:srgbClr val="00888E"/>
                </a:solidFill>
                <a:latin typeface="Century Gothic"/>
              </a:rPr>
              <a:t>2002 г. </a:t>
            </a:r>
            <a:endParaRPr lang="ru-RU" sz="1600" b="1" dirty="0">
              <a:solidFill>
                <a:srgbClr val="00888E"/>
              </a:solidFill>
              <a:latin typeface="+mn-lt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32DC327A-EE34-80A0-921F-84BB482C3162}"/>
              </a:ext>
            </a:extLst>
          </p:cNvPr>
          <p:cNvSpPr/>
          <p:nvPr/>
        </p:nvSpPr>
        <p:spPr>
          <a:xfrm>
            <a:off x="976958" y="5324333"/>
            <a:ext cx="883752" cy="2215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altLang="ru-RU" sz="1600" b="1" dirty="0">
                <a:solidFill>
                  <a:srgbClr val="00888E"/>
                </a:solidFill>
                <a:latin typeface="+mn-lt"/>
              </a:rPr>
              <a:t>к 2010 г. </a:t>
            </a:r>
            <a:endParaRPr lang="ru-RU" sz="1600" b="1" dirty="0">
              <a:solidFill>
                <a:srgbClr val="00888E"/>
              </a:solidFill>
              <a:latin typeface="+mn-lt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A6DC4FEC-30E6-D8D2-9C79-62D648437672}"/>
              </a:ext>
            </a:extLst>
          </p:cNvPr>
          <p:cNvSpPr/>
          <p:nvPr/>
        </p:nvSpPr>
        <p:spPr>
          <a:xfrm>
            <a:off x="2486191" y="5056263"/>
            <a:ext cx="5909072" cy="77559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spc="-30" dirty="0">
                <a:latin typeface="Century Gothic"/>
              </a:rPr>
              <a:t>накоплен уникальный опыт. Разработаны и апробированы свои подходы, методики и инструменты. Старт уникальных корпоративных программ </a:t>
            </a:r>
            <a:r>
              <a:rPr lang="ru-RU" altLang="ru-RU" sz="1400" spc="-30" dirty="0">
                <a:latin typeface="Century Gothic"/>
              </a:rPr>
              <a:t>опережающей подготовки </a:t>
            </a:r>
            <a:r>
              <a:rPr lang="ru-RU" sz="1400" spc="-30" dirty="0">
                <a:latin typeface="Century Gothic"/>
              </a:rPr>
              <a:t>для российских компаний с акцентом на управленческую культуру</a:t>
            </a:r>
            <a:endParaRPr lang="ru-RU" sz="1400" dirty="0">
              <a:latin typeface="+mn-lt"/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0F356FC-D24B-2E5F-5CA4-051C74AC9D05}"/>
              </a:ext>
            </a:extLst>
          </p:cNvPr>
          <p:cNvSpPr/>
          <p:nvPr/>
        </p:nvSpPr>
        <p:spPr>
          <a:xfrm rot="397097">
            <a:off x="2030624" y="5338007"/>
            <a:ext cx="230896" cy="2308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AC7C9CA9-6FD2-3224-5CB8-6959D34EDA62}"/>
              </a:ext>
            </a:extLst>
          </p:cNvPr>
          <p:cNvCxnSpPr/>
          <p:nvPr/>
        </p:nvCxnSpPr>
        <p:spPr>
          <a:xfrm>
            <a:off x="-370114" y="957942"/>
            <a:ext cx="128778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837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0F919B2-60B7-E6FB-39C5-B04F02D8BFA2}"/>
              </a:ext>
            </a:extLst>
          </p:cNvPr>
          <p:cNvSpPr/>
          <p:nvPr/>
        </p:nvSpPr>
        <p:spPr>
          <a:xfrm>
            <a:off x="0" y="963591"/>
            <a:ext cx="12192000" cy="5458787"/>
          </a:xfrm>
          <a:prstGeom prst="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D2270334-0FCE-9F87-3451-2B4597B4EC52}"/>
              </a:ext>
            </a:extLst>
          </p:cNvPr>
          <p:cNvSpPr/>
          <p:nvPr/>
        </p:nvSpPr>
        <p:spPr>
          <a:xfrm>
            <a:off x="0" y="4500012"/>
            <a:ext cx="12210108" cy="1656184"/>
          </a:xfrm>
          <a:prstGeom prst="rect">
            <a:avLst/>
          </a:prstGeom>
          <a:solidFill>
            <a:srgbClr val="CEDE53"/>
          </a:solidFill>
          <a:ln>
            <a:noFill/>
          </a:ln>
          <a:effectLst>
            <a:outerShdw blurRad="1524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2E749CEE-BAC1-E86F-38B6-E71423CC5D34}"/>
              </a:ext>
            </a:extLst>
          </p:cNvPr>
          <p:cNvCxnSpPr/>
          <p:nvPr/>
        </p:nvCxnSpPr>
        <p:spPr>
          <a:xfrm>
            <a:off x="-370114" y="6422379"/>
            <a:ext cx="128778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9E06D108-4F93-7BE5-618A-2F32B59962B0}"/>
              </a:ext>
            </a:extLst>
          </p:cNvPr>
          <p:cNvCxnSpPr/>
          <p:nvPr/>
        </p:nvCxnSpPr>
        <p:spPr>
          <a:xfrm>
            <a:off x="-370114" y="957942"/>
            <a:ext cx="128778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3EF83C0-8B5A-6336-3FBA-8A992A5D1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777119-2EDC-4BCE-9396-7DD425CBBD8C}" type="slidenum">
              <a:rPr lang="ru-RU" altLang="ru-RU" smtClean="0"/>
              <a:pPr>
                <a:defRPr/>
              </a:pPr>
              <a:t>4</a:t>
            </a:fld>
            <a:endParaRPr lang="ru-RU" altLang="ru-RU" dirty="0"/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id="{B78AED1C-CCCE-94DD-07C6-1EA6FA8C0697}"/>
              </a:ext>
            </a:extLst>
          </p:cNvPr>
          <p:cNvSpPr/>
          <p:nvPr/>
        </p:nvSpPr>
        <p:spPr>
          <a:xfrm>
            <a:off x="50800" y="4489126"/>
            <a:ext cx="1470595" cy="1656184"/>
          </a:xfrm>
          <a:custGeom>
            <a:avLst/>
            <a:gdLst>
              <a:gd name="connsiteX0" fmla="*/ 0 w 1656184"/>
              <a:gd name="connsiteY0" fmla="*/ 0 h 1656184"/>
              <a:gd name="connsiteX1" fmla="*/ 522058 w 1656184"/>
              <a:gd name="connsiteY1" fmla="*/ 0 h 1656184"/>
              <a:gd name="connsiteX2" fmla="*/ 720080 w 1656184"/>
              <a:gd name="connsiteY2" fmla="*/ 0 h 1656184"/>
              <a:gd name="connsiteX3" fmla="*/ 1656184 w 1656184"/>
              <a:gd name="connsiteY3" fmla="*/ 0 h 1656184"/>
              <a:gd name="connsiteX4" fmla="*/ 1278142 w 1656184"/>
              <a:gd name="connsiteY4" fmla="*/ 1656184 h 1656184"/>
              <a:gd name="connsiteX5" fmla="*/ 720080 w 1656184"/>
              <a:gd name="connsiteY5" fmla="*/ 1656184 h 1656184"/>
              <a:gd name="connsiteX6" fmla="*/ 144016 w 1656184"/>
              <a:gd name="connsiteY6" fmla="*/ 1656184 h 1656184"/>
              <a:gd name="connsiteX7" fmla="*/ 0 w 1656184"/>
              <a:gd name="connsiteY7" fmla="*/ 1656184 h 165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6184" h="1656184">
                <a:moveTo>
                  <a:pt x="0" y="0"/>
                </a:moveTo>
                <a:lnTo>
                  <a:pt x="522058" y="0"/>
                </a:lnTo>
                <a:lnTo>
                  <a:pt x="720080" y="0"/>
                </a:lnTo>
                <a:lnTo>
                  <a:pt x="1656184" y="0"/>
                </a:lnTo>
                <a:lnTo>
                  <a:pt x="1278142" y="1656184"/>
                </a:lnTo>
                <a:lnTo>
                  <a:pt x="720080" y="1656184"/>
                </a:lnTo>
                <a:lnTo>
                  <a:pt x="144016" y="1656184"/>
                </a:lnTo>
                <a:lnTo>
                  <a:pt x="0" y="16561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8" name="Полилиния: фигура 47">
            <a:extLst>
              <a:ext uri="{FF2B5EF4-FFF2-40B4-BE49-F238E27FC236}">
                <a16:creationId xmlns:a16="http://schemas.microsoft.com/office/drawing/2014/main" id="{9CDD53AE-41F8-6BC8-32F2-D0F5C832F00A}"/>
              </a:ext>
            </a:extLst>
          </p:cNvPr>
          <p:cNvSpPr/>
          <p:nvPr/>
        </p:nvSpPr>
        <p:spPr>
          <a:xfrm flipH="1" flipV="1">
            <a:off x="2711624" y="4489126"/>
            <a:ext cx="9450000" cy="1656184"/>
          </a:xfrm>
          <a:custGeom>
            <a:avLst/>
            <a:gdLst>
              <a:gd name="connsiteX0" fmla="*/ 9117238 w 9480376"/>
              <a:gd name="connsiteY0" fmla="*/ 1656184 h 1656184"/>
              <a:gd name="connsiteX1" fmla="*/ 8581177 w 9480376"/>
              <a:gd name="connsiteY1" fmla="*/ 1656184 h 1656184"/>
              <a:gd name="connsiteX2" fmla="*/ 8027822 w 9480376"/>
              <a:gd name="connsiteY2" fmla="*/ 1656184 h 1656184"/>
              <a:gd name="connsiteX3" fmla="*/ 927100 w 9480376"/>
              <a:gd name="connsiteY3" fmla="*/ 1656184 h 1656184"/>
              <a:gd name="connsiteX4" fmla="*/ 0 w 9480376"/>
              <a:gd name="connsiteY4" fmla="*/ 1656184 h 1656184"/>
              <a:gd name="connsiteX5" fmla="*/ 0 w 9480376"/>
              <a:gd name="connsiteY5" fmla="*/ 0 h 1656184"/>
              <a:gd name="connsiteX6" fmla="*/ 927100 w 9480376"/>
              <a:gd name="connsiteY6" fmla="*/ 0 h 1656184"/>
              <a:gd name="connsiteX7" fmla="*/ 8390960 w 9480376"/>
              <a:gd name="connsiteY7" fmla="*/ 0 h 1656184"/>
              <a:gd name="connsiteX8" fmla="*/ 8581177 w 9480376"/>
              <a:gd name="connsiteY8" fmla="*/ 0 h 1656184"/>
              <a:gd name="connsiteX9" fmla="*/ 9480376 w 9480376"/>
              <a:gd name="connsiteY9" fmla="*/ 0 h 165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480376" h="1656184">
                <a:moveTo>
                  <a:pt x="9117238" y="1656184"/>
                </a:moveTo>
                <a:lnTo>
                  <a:pt x="8581177" y="1656184"/>
                </a:lnTo>
                <a:lnTo>
                  <a:pt x="8027822" y="1656184"/>
                </a:lnTo>
                <a:lnTo>
                  <a:pt x="927100" y="1656184"/>
                </a:lnTo>
                <a:lnTo>
                  <a:pt x="0" y="1656184"/>
                </a:lnTo>
                <a:lnTo>
                  <a:pt x="0" y="0"/>
                </a:lnTo>
                <a:lnTo>
                  <a:pt x="927100" y="0"/>
                </a:lnTo>
                <a:lnTo>
                  <a:pt x="8390960" y="0"/>
                </a:lnTo>
                <a:lnTo>
                  <a:pt x="8581177" y="0"/>
                </a:lnTo>
                <a:lnTo>
                  <a:pt x="94803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8EE79B2F-B8C5-4070-2569-101E23172007}"/>
              </a:ext>
            </a:extLst>
          </p:cNvPr>
          <p:cNvSpPr/>
          <p:nvPr/>
        </p:nvSpPr>
        <p:spPr>
          <a:xfrm>
            <a:off x="0" y="2872955"/>
            <a:ext cx="12210108" cy="1644616"/>
          </a:xfrm>
          <a:prstGeom prst="rect">
            <a:avLst/>
          </a:prstGeom>
          <a:solidFill>
            <a:srgbClr val="7A4784"/>
          </a:solidFill>
          <a:ln>
            <a:noFill/>
          </a:ln>
          <a:effectLst>
            <a:outerShdw blurRad="1524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8" name="Полилиния: фигура 27">
            <a:extLst>
              <a:ext uri="{FF2B5EF4-FFF2-40B4-BE49-F238E27FC236}">
                <a16:creationId xmlns:a16="http://schemas.microsoft.com/office/drawing/2014/main" id="{5ADD5E08-77BC-B20A-6EFC-EEB633B37969}"/>
              </a:ext>
            </a:extLst>
          </p:cNvPr>
          <p:cNvSpPr/>
          <p:nvPr/>
        </p:nvSpPr>
        <p:spPr>
          <a:xfrm>
            <a:off x="50800" y="2864163"/>
            <a:ext cx="1470595" cy="1656184"/>
          </a:xfrm>
          <a:custGeom>
            <a:avLst/>
            <a:gdLst>
              <a:gd name="connsiteX0" fmla="*/ 0 w 1656184"/>
              <a:gd name="connsiteY0" fmla="*/ 0 h 1656184"/>
              <a:gd name="connsiteX1" fmla="*/ 522058 w 1656184"/>
              <a:gd name="connsiteY1" fmla="*/ 0 h 1656184"/>
              <a:gd name="connsiteX2" fmla="*/ 720080 w 1656184"/>
              <a:gd name="connsiteY2" fmla="*/ 0 h 1656184"/>
              <a:gd name="connsiteX3" fmla="*/ 1656184 w 1656184"/>
              <a:gd name="connsiteY3" fmla="*/ 0 h 1656184"/>
              <a:gd name="connsiteX4" fmla="*/ 1278142 w 1656184"/>
              <a:gd name="connsiteY4" fmla="*/ 1656184 h 1656184"/>
              <a:gd name="connsiteX5" fmla="*/ 720080 w 1656184"/>
              <a:gd name="connsiteY5" fmla="*/ 1656184 h 1656184"/>
              <a:gd name="connsiteX6" fmla="*/ 144016 w 1656184"/>
              <a:gd name="connsiteY6" fmla="*/ 1656184 h 1656184"/>
              <a:gd name="connsiteX7" fmla="*/ 0 w 1656184"/>
              <a:gd name="connsiteY7" fmla="*/ 1656184 h 165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6184" h="1656184">
                <a:moveTo>
                  <a:pt x="0" y="0"/>
                </a:moveTo>
                <a:lnTo>
                  <a:pt x="522058" y="0"/>
                </a:lnTo>
                <a:lnTo>
                  <a:pt x="720080" y="0"/>
                </a:lnTo>
                <a:lnTo>
                  <a:pt x="1656184" y="0"/>
                </a:lnTo>
                <a:lnTo>
                  <a:pt x="1278142" y="1656184"/>
                </a:lnTo>
                <a:lnTo>
                  <a:pt x="720080" y="1656184"/>
                </a:lnTo>
                <a:lnTo>
                  <a:pt x="144016" y="1656184"/>
                </a:lnTo>
                <a:lnTo>
                  <a:pt x="0" y="16561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6" name="Полилиния: фигура 45">
            <a:extLst>
              <a:ext uri="{FF2B5EF4-FFF2-40B4-BE49-F238E27FC236}">
                <a16:creationId xmlns:a16="http://schemas.microsoft.com/office/drawing/2014/main" id="{70125B68-DE55-D429-A319-33592A526EBD}"/>
              </a:ext>
            </a:extLst>
          </p:cNvPr>
          <p:cNvSpPr/>
          <p:nvPr/>
        </p:nvSpPr>
        <p:spPr>
          <a:xfrm flipH="1" flipV="1">
            <a:off x="2711624" y="2864163"/>
            <a:ext cx="9450000" cy="1656184"/>
          </a:xfrm>
          <a:custGeom>
            <a:avLst/>
            <a:gdLst>
              <a:gd name="connsiteX0" fmla="*/ 9117238 w 9480376"/>
              <a:gd name="connsiteY0" fmla="*/ 1656184 h 1656184"/>
              <a:gd name="connsiteX1" fmla="*/ 8581177 w 9480376"/>
              <a:gd name="connsiteY1" fmla="*/ 1656184 h 1656184"/>
              <a:gd name="connsiteX2" fmla="*/ 8027822 w 9480376"/>
              <a:gd name="connsiteY2" fmla="*/ 1656184 h 1656184"/>
              <a:gd name="connsiteX3" fmla="*/ 927100 w 9480376"/>
              <a:gd name="connsiteY3" fmla="*/ 1656184 h 1656184"/>
              <a:gd name="connsiteX4" fmla="*/ 0 w 9480376"/>
              <a:gd name="connsiteY4" fmla="*/ 1656184 h 1656184"/>
              <a:gd name="connsiteX5" fmla="*/ 0 w 9480376"/>
              <a:gd name="connsiteY5" fmla="*/ 184 h 1656184"/>
              <a:gd name="connsiteX6" fmla="*/ 927100 w 9480376"/>
              <a:gd name="connsiteY6" fmla="*/ 184 h 1656184"/>
              <a:gd name="connsiteX7" fmla="*/ 927100 w 9480376"/>
              <a:gd name="connsiteY7" fmla="*/ 0 h 1656184"/>
              <a:gd name="connsiteX8" fmla="*/ 8390960 w 9480376"/>
              <a:gd name="connsiteY8" fmla="*/ 0 h 1656184"/>
              <a:gd name="connsiteX9" fmla="*/ 8581177 w 9480376"/>
              <a:gd name="connsiteY9" fmla="*/ 0 h 1656184"/>
              <a:gd name="connsiteX10" fmla="*/ 9480376 w 9480376"/>
              <a:gd name="connsiteY10" fmla="*/ 0 h 165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80376" h="1656184">
                <a:moveTo>
                  <a:pt x="9117238" y="1656184"/>
                </a:moveTo>
                <a:lnTo>
                  <a:pt x="8581177" y="1656184"/>
                </a:lnTo>
                <a:lnTo>
                  <a:pt x="8027822" y="1656184"/>
                </a:lnTo>
                <a:lnTo>
                  <a:pt x="927100" y="1656184"/>
                </a:lnTo>
                <a:lnTo>
                  <a:pt x="0" y="1656184"/>
                </a:lnTo>
                <a:lnTo>
                  <a:pt x="0" y="184"/>
                </a:lnTo>
                <a:lnTo>
                  <a:pt x="927100" y="184"/>
                </a:lnTo>
                <a:lnTo>
                  <a:pt x="927100" y="0"/>
                </a:lnTo>
                <a:lnTo>
                  <a:pt x="8390960" y="0"/>
                </a:lnTo>
                <a:lnTo>
                  <a:pt x="8581177" y="0"/>
                </a:lnTo>
                <a:lnTo>
                  <a:pt x="94803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52ABC3F7-424D-EC17-C14D-8AB8E09C0333}"/>
              </a:ext>
            </a:extLst>
          </p:cNvPr>
          <p:cNvSpPr/>
          <p:nvPr/>
        </p:nvSpPr>
        <p:spPr>
          <a:xfrm>
            <a:off x="0" y="1210223"/>
            <a:ext cx="12210108" cy="1656184"/>
          </a:xfrm>
          <a:prstGeom prst="rect">
            <a:avLst/>
          </a:prstGeom>
          <a:solidFill>
            <a:srgbClr val="00888E"/>
          </a:solidFill>
          <a:ln>
            <a:noFill/>
          </a:ln>
          <a:effectLst>
            <a:outerShdw blurRad="1524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2" name="Полилиния: фигура 31">
            <a:extLst>
              <a:ext uri="{FF2B5EF4-FFF2-40B4-BE49-F238E27FC236}">
                <a16:creationId xmlns:a16="http://schemas.microsoft.com/office/drawing/2014/main" id="{B2CBFCD0-B6AC-FE9A-4209-BFD3F016767D}"/>
              </a:ext>
            </a:extLst>
          </p:cNvPr>
          <p:cNvSpPr/>
          <p:nvPr/>
        </p:nvSpPr>
        <p:spPr>
          <a:xfrm>
            <a:off x="50800" y="1210223"/>
            <a:ext cx="1470596" cy="1656184"/>
          </a:xfrm>
          <a:custGeom>
            <a:avLst/>
            <a:gdLst>
              <a:gd name="connsiteX0" fmla="*/ 0 w 1656184"/>
              <a:gd name="connsiteY0" fmla="*/ 0 h 1656184"/>
              <a:gd name="connsiteX1" fmla="*/ 522058 w 1656184"/>
              <a:gd name="connsiteY1" fmla="*/ 0 h 1656184"/>
              <a:gd name="connsiteX2" fmla="*/ 720080 w 1656184"/>
              <a:gd name="connsiteY2" fmla="*/ 0 h 1656184"/>
              <a:gd name="connsiteX3" fmla="*/ 1656184 w 1656184"/>
              <a:gd name="connsiteY3" fmla="*/ 0 h 1656184"/>
              <a:gd name="connsiteX4" fmla="*/ 1278142 w 1656184"/>
              <a:gd name="connsiteY4" fmla="*/ 1656184 h 1656184"/>
              <a:gd name="connsiteX5" fmla="*/ 720080 w 1656184"/>
              <a:gd name="connsiteY5" fmla="*/ 1656184 h 1656184"/>
              <a:gd name="connsiteX6" fmla="*/ 144016 w 1656184"/>
              <a:gd name="connsiteY6" fmla="*/ 1656184 h 1656184"/>
              <a:gd name="connsiteX7" fmla="*/ 0 w 1656184"/>
              <a:gd name="connsiteY7" fmla="*/ 1656184 h 165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6184" h="1656184">
                <a:moveTo>
                  <a:pt x="0" y="0"/>
                </a:moveTo>
                <a:lnTo>
                  <a:pt x="522058" y="0"/>
                </a:lnTo>
                <a:lnTo>
                  <a:pt x="720080" y="0"/>
                </a:lnTo>
                <a:lnTo>
                  <a:pt x="1656184" y="0"/>
                </a:lnTo>
                <a:lnTo>
                  <a:pt x="1278142" y="1656184"/>
                </a:lnTo>
                <a:lnTo>
                  <a:pt x="720080" y="1656184"/>
                </a:lnTo>
                <a:lnTo>
                  <a:pt x="144016" y="1656184"/>
                </a:lnTo>
                <a:lnTo>
                  <a:pt x="0" y="16561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4" name="Полилиния: фигура 43">
            <a:extLst>
              <a:ext uri="{FF2B5EF4-FFF2-40B4-BE49-F238E27FC236}">
                <a16:creationId xmlns:a16="http://schemas.microsoft.com/office/drawing/2014/main" id="{F9CC4D6E-7BD0-9445-6D99-CEC928F722C8}"/>
              </a:ext>
            </a:extLst>
          </p:cNvPr>
          <p:cNvSpPr/>
          <p:nvPr/>
        </p:nvSpPr>
        <p:spPr>
          <a:xfrm flipH="1" flipV="1">
            <a:off x="2711624" y="1210223"/>
            <a:ext cx="9450000" cy="1656184"/>
          </a:xfrm>
          <a:custGeom>
            <a:avLst/>
            <a:gdLst>
              <a:gd name="connsiteX0" fmla="*/ 9117238 w 9480376"/>
              <a:gd name="connsiteY0" fmla="*/ 1656184 h 1656184"/>
              <a:gd name="connsiteX1" fmla="*/ 8581177 w 9480376"/>
              <a:gd name="connsiteY1" fmla="*/ 1656184 h 1656184"/>
              <a:gd name="connsiteX2" fmla="*/ 8027822 w 9480376"/>
              <a:gd name="connsiteY2" fmla="*/ 1656184 h 1656184"/>
              <a:gd name="connsiteX3" fmla="*/ 927100 w 9480376"/>
              <a:gd name="connsiteY3" fmla="*/ 1656184 h 1656184"/>
              <a:gd name="connsiteX4" fmla="*/ 927100 w 9480376"/>
              <a:gd name="connsiteY4" fmla="*/ 1656092 h 1656184"/>
              <a:gd name="connsiteX5" fmla="*/ 0 w 9480376"/>
              <a:gd name="connsiteY5" fmla="*/ 1656092 h 1656184"/>
              <a:gd name="connsiteX6" fmla="*/ 0 w 9480376"/>
              <a:gd name="connsiteY6" fmla="*/ 92 h 1656184"/>
              <a:gd name="connsiteX7" fmla="*/ 927100 w 9480376"/>
              <a:gd name="connsiteY7" fmla="*/ 92 h 1656184"/>
              <a:gd name="connsiteX8" fmla="*/ 927100 w 9480376"/>
              <a:gd name="connsiteY8" fmla="*/ 0 h 1656184"/>
              <a:gd name="connsiteX9" fmla="*/ 8390960 w 9480376"/>
              <a:gd name="connsiteY9" fmla="*/ 0 h 1656184"/>
              <a:gd name="connsiteX10" fmla="*/ 8581177 w 9480376"/>
              <a:gd name="connsiteY10" fmla="*/ 0 h 1656184"/>
              <a:gd name="connsiteX11" fmla="*/ 9480376 w 9480376"/>
              <a:gd name="connsiteY11" fmla="*/ 0 h 165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80376" h="1656184">
                <a:moveTo>
                  <a:pt x="9117238" y="1656184"/>
                </a:moveTo>
                <a:lnTo>
                  <a:pt x="8581177" y="1656184"/>
                </a:lnTo>
                <a:lnTo>
                  <a:pt x="8027822" y="1656184"/>
                </a:lnTo>
                <a:lnTo>
                  <a:pt x="927100" y="1656184"/>
                </a:lnTo>
                <a:lnTo>
                  <a:pt x="927100" y="1656092"/>
                </a:lnTo>
                <a:lnTo>
                  <a:pt x="0" y="1656092"/>
                </a:lnTo>
                <a:lnTo>
                  <a:pt x="0" y="92"/>
                </a:lnTo>
                <a:lnTo>
                  <a:pt x="927100" y="92"/>
                </a:lnTo>
                <a:lnTo>
                  <a:pt x="927100" y="0"/>
                </a:lnTo>
                <a:lnTo>
                  <a:pt x="8390960" y="0"/>
                </a:lnTo>
                <a:lnTo>
                  <a:pt x="8581177" y="0"/>
                </a:lnTo>
                <a:lnTo>
                  <a:pt x="94803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0AC7F895-8112-7C1D-E443-156D20EF2D62}"/>
              </a:ext>
            </a:extLst>
          </p:cNvPr>
          <p:cNvSpPr/>
          <p:nvPr/>
        </p:nvSpPr>
        <p:spPr>
          <a:xfrm>
            <a:off x="326558" y="1767308"/>
            <a:ext cx="943442" cy="59093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GB" altLang="ru-RU" sz="48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01</a:t>
            </a:r>
            <a:endParaRPr lang="ru-RU" altLang="ru-RU" sz="4800" b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A3BCB8D2-AF4B-182B-5F06-2243286A69C3}"/>
              </a:ext>
            </a:extLst>
          </p:cNvPr>
          <p:cNvSpPr/>
          <p:nvPr/>
        </p:nvSpPr>
        <p:spPr>
          <a:xfrm>
            <a:off x="326558" y="3469108"/>
            <a:ext cx="943442" cy="59093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GB" altLang="ru-RU" sz="48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02</a:t>
            </a:r>
            <a:endParaRPr lang="ru-RU" altLang="ru-RU" sz="4800" b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E1ABEC98-F219-F217-58B8-0E5F725A7606}"/>
              </a:ext>
            </a:extLst>
          </p:cNvPr>
          <p:cNvSpPr/>
          <p:nvPr/>
        </p:nvSpPr>
        <p:spPr>
          <a:xfrm>
            <a:off x="326558" y="5123682"/>
            <a:ext cx="943442" cy="59093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GB" altLang="ru-RU" sz="48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03</a:t>
            </a:r>
            <a:endParaRPr lang="ru-RU" altLang="ru-RU" sz="4800" b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B6F1E43D-8280-93D9-BB3F-AD42658D76F2}"/>
              </a:ext>
            </a:extLst>
          </p:cNvPr>
          <p:cNvSpPr/>
          <p:nvPr/>
        </p:nvSpPr>
        <p:spPr>
          <a:xfrm>
            <a:off x="3212355" y="1315040"/>
            <a:ext cx="8928845" cy="1446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solidFill>
                  <a:srgbClr val="00888E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</a:t>
            </a:r>
            <a:endParaRPr lang="en-GB" sz="1400" b="1" dirty="0">
              <a:solidFill>
                <a:srgbClr val="00888E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Clr>
                <a:srgbClr val="00888E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образовательных программ по инженерно-экономическим направлениям </a:t>
            </a:r>
          </a:p>
          <a:p>
            <a:pPr marL="285750" indent="-285750">
              <a:spcAft>
                <a:spcPts val="600"/>
              </a:spcAft>
              <a:buClr>
                <a:srgbClr val="00888E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Реализация программ в сетевом взаимодействии с техническими вузами-партнёрами</a:t>
            </a:r>
          </a:p>
          <a:p>
            <a:pPr marL="285750" indent="-285750">
              <a:spcAft>
                <a:spcPts val="600"/>
              </a:spcAft>
              <a:buClr>
                <a:srgbClr val="00888E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Расширение отраслевой специализации образовательных программ </a:t>
            </a:r>
          </a:p>
          <a:p>
            <a:pPr marL="285750" indent="-285750">
              <a:spcAft>
                <a:spcPts val="600"/>
              </a:spcAft>
              <a:buClr>
                <a:srgbClr val="00888E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программ бизнес-акселерации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0DF84B1F-7CDA-A774-B366-004E140D0205}"/>
              </a:ext>
            </a:extLst>
          </p:cNvPr>
          <p:cNvSpPr/>
          <p:nvPr/>
        </p:nvSpPr>
        <p:spPr>
          <a:xfrm>
            <a:off x="3212354" y="2992194"/>
            <a:ext cx="8789145" cy="1508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>
              <a:spcAft>
                <a:spcPts val="300"/>
              </a:spcAft>
            </a:pPr>
            <a:r>
              <a:rPr lang="ru-RU" b="1" dirty="0">
                <a:solidFill>
                  <a:srgbClr val="7A478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ПАРТНЁРСТВО</a:t>
            </a:r>
            <a:endParaRPr lang="ru-RU" sz="1400" b="1" dirty="0">
              <a:solidFill>
                <a:srgbClr val="7A4784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300"/>
              </a:spcAft>
              <a:buClr>
                <a:srgbClr val="7A4784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сетевого взаимодействия с региональными университетами и НОЦ</a:t>
            </a:r>
          </a:p>
          <a:p>
            <a:pPr marL="285750" indent="-285750">
              <a:spcAft>
                <a:spcPts val="300"/>
              </a:spcAft>
              <a:buClr>
                <a:srgbClr val="7A4784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Расширение взаимодействия с бизнес-сообществами: союзами, ассоциациями, кластерами</a:t>
            </a:r>
          </a:p>
          <a:p>
            <a:pPr marL="285750" indent="-285750">
              <a:spcAft>
                <a:spcPts val="300"/>
              </a:spcAft>
              <a:buClr>
                <a:srgbClr val="7A4784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вовлеченности стратегических партнеров – корпораций, предприятий, государственных органов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7DA4868D-70C7-F6AD-4F52-3C0E6B99E0A1}"/>
              </a:ext>
            </a:extLst>
          </p:cNvPr>
          <p:cNvSpPr/>
          <p:nvPr/>
        </p:nvSpPr>
        <p:spPr>
          <a:xfrm>
            <a:off x="3233708" y="4667071"/>
            <a:ext cx="8602692" cy="13696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НИР, КОНСАЛТИНГ</a:t>
            </a:r>
          </a:p>
          <a:p>
            <a:pPr marL="285750" lvl="1" indent="-285750">
              <a:spcAft>
                <a:spcPts val="600"/>
              </a:spcAft>
              <a:buClr>
                <a:srgbClr val="CEDE53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Совместное выполнение научно-исследовательских работ и  НИОКР для крупнейших российских корпораций по актуальным темам</a:t>
            </a:r>
          </a:p>
          <a:p>
            <a:pPr marL="285750" lvl="1" indent="-285750">
              <a:spcAft>
                <a:spcPts val="600"/>
              </a:spcAft>
              <a:buClr>
                <a:srgbClr val="CEDE53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Прогнозирование, моделирование</a:t>
            </a:r>
          </a:p>
          <a:p>
            <a:pPr marL="285750" lvl="1" indent="-285750">
              <a:spcAft>
                <a:spcPts val="600"/>
              </a:spcAft>
              <a:buClr>
                <a:srgbClr val="CEDE53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Реализация консалтинговых проектов</a:t>
            </a:r>
          </a:p>
        </p:txBody>
      </p:sp>
      <p:sp>
        <p:nvSpPr>
          <p:cNvPr id="53" name="AutoShape 31">
            <a:extLst>
              <a:ext uri="{FF2B5EF4-FFF2-40B4-BE49-F238E27FC236}">
                <a16:creationId xmlns:a16="http://schemas.microsoft.com/office/drawing/2014/main" id="{04DD6370-A5D3-67BD-375D-BE0736A30707}"/>
              </a:ext>
            </a:extLst>
          </p:cNvPr>
          <p:cNvSpPr>
            <a:spLocks/>
          </p:cNvSpPr>
          <p:nvPr/>
        </p:nvSpPr>
        <p:spPr bwMode="auto">
          <a:xfrm>
            <a:off x="1843650" y="3452798"/>
            <a:ext cx="555598" cy="49055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4276" y="7975"/>
                </a:moveTo>
                <a:cubicBezTo>
                  <a:pt x="3988" y="7975"/>
                  <a:pt x="3706" y="8031"/>
                  <a:pt x="3434" y="8148"/>
                </a:cubicBezTo>
                <a:cubicBezTo>
                  <a:pt x="3160" y="8266"/>
                  <a:pt x="2903" y="8427"/>
                  <a:pt x="2666" y="8627"/>
                </a:cubicBezTo>
                <a:cubicBezTo>
                  <a:pt x="2428" y="8830"/>
                  <a:pt x="2220" y="9071"/>
                  <a:pt x="2044" y="9344"/>
                </a:cubicBezTo>
                <a:cubicBezTo>
                  <a:pt x="1867" y="9620"/>
                  <a:pt x="1730" y="9926"/>
                  <a:pt x="1628" y="10252"/>
                </a:cubicBezTo>
                <a:lnTo>
                  <a:pt x="0" y="16271"/>
                </a:lnTo>
                <a:lnTo>
                  <a:pt x="0" y="1618"/>
                </a:lnTo>
                <a:cubicBezTo>
                  <a:pt x="0" y="1177"/>
                  <a:pt x="132" y="796"/>
                  <a:pt x="399" y="478"/>
                </a:cubicBezTo>
                <a:cubicBezTo>
                  <a:pt x="663" y="161"/>
                  <a:pt x="981" y="0"/>
                  <a:pt x="1348" y="0"/>
                </a:cubicBezTo>
                <a:lnTo>
                  <a:pt x="9459" y="0"/>
                </a:lnTo>
                <a:cubicBezTo>
                  <a:pt x="9824" y="0"/>
                  <a:pt x="10140" y="161"/>
                  <a:pt x="10407" y="478"/>
                </a:cubicBezTo>
                <a:cubicBezTo>
                  <a:pt x="10673" y="796"/>
                  <a:pt x="10806" y="1177"/>
                  <a:pt x="10806" y="1618"/>
                </a:cubicBezTo>
                <a:cubicBezTo>
                  <a:pt x="10806" y="2059"/>
                  <a:pt x="10938" y="2438"/>
                  <a:pt x="11197" y="2749"/>
                </a:cubicBezTo>
                <a:cubicBezTo>
                  <a:pt x="11459" y="3063"/>
                  <a:pt x="11773" y="3222"/>
                  <a:pt x="12142" y="3222"/>
                </a:cubicBezTo>
                <a:lnTo>
                  <a:pt x="17332" y="3222"/>
                </a:lnTo>
                <a:cubicBezTo>
                  <a:pt x="17700" y="3222"/>
                  <a:pt x="18015" y="3384"/>
                  <a:pt x="18277" y="3713"/>
                </a:cubicBezTo>
                <a:cubicBezTo>
                  <a:pt x="18539" y="4042"/>
                  <a:pt x="18669" y="4426"/>
                  <a:pt x="18669" y="4867"/>
                </a:cubicBezTo>
                <a:lnTo>
                  <a:pt x="18669" y="7975"/>
                </a:lnTo>
                <a:lnTo>
                  <a:pt x="4276" y="7975"/>
                </a:lnTo>
                <a:close/>
                <a:moveTo>
                  <a:pt x="21599" y="10140"/>
                </a:moveTo>
                <a:lnTo>
                  <a:pt x="18552" y="20800"/>
                </a:lnTo>
                <a:cubicBezTo>
                  <a:pt x="18505" y="21015"/>
                  <a:pt x="18385" y="21203"/>
                  <a:pt x="18194" y="21362"/>
                </a:cubicBezTo>
                <a:cubicBezTo>
                  <a:pt x="18003" y="21520"/>
                  <a:pt x="17817" y="21599"/>
                  <a:pt x="17638" y="21599"/>
                </a:cubicBezTo>
                <a:lnTo>
                  <a:pt x="504" y="21599"/>
                </a:lnTo>
                <a:lnTo>
                  <a:pt x="3388" y="10913"/>
                </a:lnTo>
                <a:cubicBezTo>
                  <a:pt x="3434" y="10698"/>
                  <a:pt x="3552" y="10516"/>
                  <a:pt x="3745" y="10363"/>
                </a:cubicBezTo>
                <a:cubicBezTo>
                  <a:pt x="3936" y="10213"/>
                  <a:pt x="4120" y="10140"/>
                  <a:pt x="4301" y="10140"/>
                </a:cubicBezTo>
                <a:lnTo>
                  <a:pt x="21599" y="101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 anchor="ctr"/>
          <a:lstStyle/>
          <a:p>
            <a:pPr defTabSz="342528">
              <a:defRPr/>
            </a:pPr>
            <a:endParaRPr lang="es-ES" sz="2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54" name="Freeform 226">
            <a:extLst>
              <a:ext uri="{FF2B5EF4-FFF2-40B4-BE49-F238E27FC236}">
                <a16:creationId xmlns:a16="http://schemas.microsoft.com/office/drawing/2014/main" id="{9FB9125B-EB1A-ECE8-8573-F496F89639DB}"/>
              </a:ext>
            </a:extLst>
          </p:cNvPr>
          <p:cNvSpPr>
            <a:spLocks noEditPoints="1"/>
          </p:cNvSpPr>
          <p:nvPr/>
        </p:nvSpPr>
        <p:spPr bwMode="auto">
          <a:xfrm>
            <a:off x="1745381" y="1781286"/>
            <a:ext cx="767006" cy="514058"/>
          </a:xfrm>
          <a:custGeom>
            <a:avLst/>
            <a:gdLst/>
            <a:ahLst/>
            <a:cxnLst>
              <a:cxn ang="0">
                <a:pos x="86" y="15"/>
              </a:cxn>
              <a:cxn ang="0">
                <a:pos x="44" y="29"/>
              </a:cxn>
              <a:cxn ang="0">
                <a:pos x="43" y="29"/>
              </a:cxn>
              <a:cxn ang="0">
                <a:pos x="43" y="29"/>
              </a:cxn>
              <a:cxn ang="0">
                <a:pos x="18" y="21"/>
              </a:cxn>
              <a:cxn ang="0">
                <a:pos x="14" y="32"/>
              </a:cxn>
              <a:cxn ang="0">
                <a:pos x="17" y="36"/>
              </a:cxn>
              <a:cxn ang="0">
                <a:pos x="15" y="40"/>
              </a:cxn>
              <a:cxn ang="0">
                <a:pos x="17" y="56"/>
              </a:cxn>
              <a:cxn ang="0">
                <a:pos x="16" y="57"/>
              </a:cxn>
              <a:cxn ang="0">
                <a:pos x="16" y="58"/>
              </a:cxn>
              <a:cxn ang="0">
                <a:pos x="8" y="58"/>
              </a:cxn>
              <a:cxn ang="0">
                <a:pos x="7" y="57"/>
              </a:cxn>
              <a:cxn ang="0">
                <a:pos x="7" y="56"/>
              </a:cxn>
              <a:cxn ang="0">
                <a:pos x="9" y="40"/>
              </a:cxn>
              <a:cxn ang="0">
                <a:pos x="7" y="36"/>
              </a:cxn>
              <a:cxn ang="0">
                <a:pos x="10" y="32"/>
              </a:cxn>
              <a:cxn ang="0">
                <a:pos x="13" y="19"/>
              </a:cxn>
              <a:cxn ang="0">
                <a:pos x="1" y="15"/>
              </a:cxn>
              <a:cxn ang="0">
                <a:pos x="0" y="14"/>
              </a:cxn>
              <a:cxn ang="0">
                <a:pos x="1" y="13"/>
              </a:cxn>
              <a:cxn ang="0">
                <a:pos x="43" y="0"/>
              </a:cxn>
              <a:cxn ang="0">
                <a:pos x="43" y="0"/>
              </a:cxn>
              <a:cxn ang="0">
                <a:pos x="44" y="0"/>
              </a:cxn>
              <a:cxn ang="0">
                <a:pos x="86" y="13"/>
              </a:cxn>
              <a:cxn ang="0">
                <a:pos x="87" y="14"/>
              </a:cxn>
              <a:cxn ang="0">
                <a:pos x="86" y="15"/>
              </a:cxn>
              <a:cxn ang="0">
                <a:pos x="68" y="38"/>
              </a:cxn>
              <a:cxn ang="0">
                <a:pos x="43" y="48"/>
              </a:cxn>
              <a:cxn ang="0">
                <a:pos x="19" y="38"/>
              </a:cxn>
              <a:cxn ang="0">
                <a:pos x="20" y="26"/>
              </a:cxn>
              <a:cxn ang="0">
                <a:pos x="42" y="33"/>
              </a:cxn>
              <a:cxn ang="0">
                <a:pos x="43" y="34"/>
              </a:cxn>
              <a:cxn ang="0">
                <a:pos x="45" y="33"/>
              </a:cxn>
              <a:cxn ang="0">
                <a:pos x="67" y="26"/>
              </a:cxn>
              <a:cxn ang="0">
                <a:pos x="68" y="38"/>
              </a:cxn>
            </a:cxnLst>
            <a:rect l="0" t="0" r="r" b="b"/>
            <a:pathLst>
              <a:path w="87" h="58">
                <a:moveTo>
                  <a:pt x="86" y="15"/>
                </a:moveTo>
                <a:cubicBezTo>
                  <a:pt x="44" y="29"/>
                  <a:pt x="44" y="29"/>
                  <a:pt x="44" y="29"/>
                </a:cubicBezTo>
                <a:cubicBezTo>
                  <a:pt x="44" y="29"/>
                  <a:pt x="44" y="29"/>
                  <a:pt x="43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18" y="21"/>
                  <a:pt x="18" y="21"/>
                  <a:pt x="18" y="21"/>
                </a:cubicBezTo>
                <a:cubicBezTo>
                  <a:pt x="16" y="23"/>
                  <a:pt x="15" y="27"/>
                  <a:pt x="14" y="32"/>
                </a:cubicBezTo>
                <a:cubicBezTo>
                  <a:pt x="16" y="33"/>
                  <a:pt x="17" y="34"/>
                  <a:pt x="17" y="36"/>
                </a:cubicBezTo>
                <a:cubicBezTo>
                  <a:pt x="17" y="38"/>
                  <a:pt x="16" y="39"/>
                  <a:pt x="15" y="40"/>
                </a:cubicBezTo>
                <a:cubicBezTo>
                  <a:pt x="17" y="56"/>
                  <a:pt x="17" y="56"/>
                  <a:pt x="17" y="56"/>
                </a:cubicBezTo>
                <a:cubicBezTo>
                  <a:pt x="17" y="57"/>
                  <a:pt x="17" y="57"/>
                  <a:pt x="16" y="57"/>
                </a:cubicBezTo>
                <a:cubicBezTo>
                  <a:pt x="16" y="58"/>
                  <a:pt x="16" y="58"/>
                  <a:pt x="16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7" y="57"/>
                </a:cubicBezTo>
                <a:cubicBezTo>
                  <a:pt x="7" y="57"/>
                  <a:pt x="7" y="57"/>
                  <a:pt x="7" y="56"/>
                </a:cubicBezTo>
                <a:cubicBezTo>
                  <a:pt x="9" y="40"/>
                  <a:pt x="9" y="40"/>
                  <a:pt x="9" y="40"/>
                </a:cubicBezTo>
                <a:cubicBezTo>
                  <a:pt x="8" y="39"/>
                  <a:pt x="7" y="38"/>
                  <a:pt x="7" y="36"/>
                </a:cubicBezTo>
                <a:cubicBezTo>
                  <a:pt x="7" y="34"/>
                  <a:pt x="8" y="33"/>
                  <a:pt x="10" y="32"/>
                </a:cubicBezTo>
                <a:cubicBezTo>
                  <a:pt x="10" y="27"/>
                  <a:pt x="11" y="23"/>
                  <a:pt x="13" y="19"/>
                </a:cubicBezTo>
                <a:cubicBezTo>
                  <a:pt x="1" y="15"/>
                  <a:pt x="1" y="15"/>
                  <a:pt x="1" y="15"/>
                </a:cubicBezTo>
                <a:cubicBezTo>
                  <a:pt x="0" y="15"/>
                  <a:pt x="0" y="15"/>
                  <a:pt x="0" y="14"/>
                </a:cubicBezTo>
                <a:cubicBezTo>
                  <a:pt x="0" y="14"/>
                  <a:pt x="0" y="13"/>
                  <a:pt x="1" y="13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86" y="13"/>
                  <a:pt x="86" y="13"/>
                  <a:pt x="86" y="13"/>
                </a:cubicBezTo>
                <a:cubicBezTo>
                  <a:pt x="87" y="13"/>
                  <a:pt x="87" y="14"/>
                  <a:pt x="87" y="14"/>
                </a:cubicBezTo>
                <a:cubicBezTo>
                  <a:pt x="87" y="15"/>
                  <a:pt x="87" y="15"/>
                  <a:pt x="86" y="15"/>
                </a:cubicBezTo>
                <a:close/>
                <a:moveTo>
                  <a:pt x="68" y="38"/>
                </a:moveTo>
                <a:cubicBezTo>
                  <a:pt x="68" y="44"/>
                  <a:pt x="57" y="48"/>
                  <a:pt x="43" y="48"/>
                </a:cubicBezTo>
                <a:cubicBezTo>
                  <a:pt x="30" y="48"/>
                  <a:pt x="19" y="44"/>
                  <a:pt x="19" y="38"/>
                </a:cubicBezTo>
                <a:cubicBezTo>
                  <a:pt x="20" y="26"/>
                  <a:pt x="20" y="26"/>
                  <a:pt x="20" y="26"/>
                </a:cubicBezTo>
                <a:cubicBezTo>
                  <a:pt x="42" y="33"/>
                  <a:pt x="42" y="33"/>
                  <a:pt x="42" y="33"/>
                </a:cubicBezTo>
                <a:cubicBezTo>
                  <a:pt x="42" y="33"/>
                  <a:pt x="43" y="34"/>
                  <a:pt x="43" y="34"/>
                </a:cubicBezTo>
                <a:cubicBezTo>
                  <a:pt x="44" y="34"/>
                  <a:pt x="45" y="33"/>
                  <a:pt x="45" y="33"/>
                </a:cubicBezTo>
                <a:cubicBezTo>
                  <a:pt x="67" y="26"/>
                  <a:pt x="67" y="26"/>
                  <a:pt x="67" y="26"/>
                </a:cubicBezTo>
                <a:lnTo>
                  <a:pt x="68" y="3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6" name="AutoShape 135">
            <a:extLst>
              <a:ext uri="{FF2B5EF4-FFF2-40B4-BE49-F238E27FC236}">
                <a16:creationId xmlns:a16="http://schemas.microsoft.com/office/drawing/2014/main" id="{75CEB1B8-4FC8-30C2-F74B-C08ED752750D}"/>
              </a:ext>
            </a:extLst>
          </p:cNvPr>
          <p:cNvSpPr>
            <a:spLocks/>
          </p:cNvSpPr>
          <p:nvPr/>
        </p:nvSpPr>
        <p:spPr bwMode="auto">
          <a:xfrm>
            <a:off x="1834066" y="5072476"/>
            <a:ext cx="582564" cy="565796"/>
          </a:xfrm>
          <a:custGeom>
            <a:avLst/>
            <a:gdLst>
              <a:gd name="T0" fmla="*/ 10800 w 21600"/>
              <a:gd name="T1" fmla="*/ 10797 h 21595"/>
              <a:gd name="T2" fmla="*/ 10800 w 21600"/>
              <a:gd name="T3" fmla="*/ 10797 h 21595"/>
              <a:gd name="T4" fmla="*/ 10800 w 21600"/>
              <a:gd name="T5" fmla="*/ 10797 h 21595"/>
              <a:gd name="T6" fmla="*/ 10800 w 21600"/>
              <a:gd name="T7" fmla="*/ 10797 h 21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95">
                <a:moveTo>
                  <a:pt x="21357" y="18804"/>
                </a:moveTo>
                <a:cubicBezTo>
                  <a:pt x="21523" y="18971"/>
                  <a:pt x="21599" y="19174"/>
                  <a:pt x="21599" y="19428"/>
                </a:cubicBezTo>
                <a:cubicBezTo>
                  <a:pt x="21599" y="19682"/>
                  <a:pt x="21523" y="19897"/>
                  <a:pt x="21357" y="20077"/>
                </a:cubicBezTo>
                <a:lnTo>
                  <a:pt x="20085" y="21345"/>
                </a:lnTo>
                <a:cubicBezTo>
                  <a:pt x="19907" y="21512"/>
                  <a:pt x="19687" y="21594"/>
                  <a:pt x="19438" y="21594"/>
                </a:cubicBezTo>
                <a:cubicBezTo>
                  <a:pt x="19184" y="21600"/>
                  <a:pt x="18978" y="21518"/>
                  <a:pt x="18814" y="21345"/>
                </a:cubicBezTo>
                <a:lnTo>
                  <a:pt x="13960" y="16508"/>
                </a:lnTo>
                <a:cubicBezTo>
                  <a:pt x="13256" y="16982"/>
                  <a:pt x="12485" y="17347"/>
                  <a:pt x="11646" y="17606"/>
                </a:cubicBezTo>
                <a:cubicBezTo>
                  <a:pt x="10809" y="17866"/>
                  <a:pt x="9931" y="17993"/>
                  <a:pt x="9007" y="17993"/>
                </a:cubicBezTo>
                <a:cubicBezTo>
                  <a:pt x="7772" y="17993"/>
                  <a:pt x="6608" y="17762"/>
                  <a:pt x="5520" y="17293"/>
                </a:cubicBezTo>
                <a:cubicBezTo>
                  <a:pt x="4427" y="16824"/>
                  <a:pt x="3469" y="16183"/>
                  <a:pt x="2644" y="15373"/>
                </a:cubicBezTo>
                <a:cubicBezTo>
                  <a:pt x="1819" y="14562"/>
                  <a:pt x="1172" y="13608"/>
                  <a:pt x="700" y="12521"/>
                </a:cubicBezTo>
                <a:cubicBezTo>
                  <a:pt x="231" y="11428"/>
                  <a:pt x="0" y="10253"/>
                  <a:pt x="0" y="9002"/>
                </a:cubicBezTo>
                <a:cubicBezTo>
                  <a:pt x="0" y="7765"/>
                  <a:pt x="231" y="6607"/>
                  <a:pt x="700" y="5517"/>
                </a:cubicBezTo>
                <a:cubicBezTo>
                  <a:pt x="1169" y="4427"/>
                  <a:pt x="1819" y="3470"/>
                  <a:pt x="2644" y="2648"/>
                </a:cubicBezTo>
                <a:cubicBezTo>
                  <a:pt x="3469" y="1832"/>
                  <a:pt x="4424" y="1180"/>
                  <a:pt x="5512" y="711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11" y="237"/>
                  <a:pt x="12510" y="711"/>
                </a:cubicBezTo>
                <a:cubicBezTo>
                  <a:pt x="13612" y="1180"/>
                  <a:pt x="14567" y="1829"/>
                  <a:pt x="15378" y="2648"/>
                </a:cubicBezTo>
                <a:cubicBezTo>
                  <a:pt x="16189" y="3470"/>
                  <a:pt x="16830" y="4425"/>
                  <a:pt x="17299" y="5517"/>
                </a:cubicBezTo>
                <a:cubicBezTo>
                  <a:pt x="17768" y="6610"/>
                  <a:pt x="18003" y="7768"/>
                  <a:pt x="18003" y="9002"/>
                </a:cubicBezTo>
                <a:cubicBezTo>
                  <a:pt x="18003" y="9923"/>
                  <a:pt x="17876" y="10806"/>
                  <a:pt x="17619" y="11645"/>
                </a:cubicBezTo>
                <a:cubicBezTo>
                  <a:pt x="17359" y="12490"/>
                  <a:pt x="16991" y="13261"/>
                  <a:pt x="16514" y="13949"/>
                </a:cubicBezTo>
                <a:lnTo>
                  <a:pt x="21357" y="18804"/>
                </a:lnTo>
                <a:close/>
                <a:moveTo>
                  <a:pt x="3596" y="9005"/>
                </a:moveTo>
                <a:cubicBezTo>
                  <a:pt x="3596" y="9768"/>
                  <a:pt x="3746" y="10468"/>
                  <a:pt x="4028" y="11123"/>
                </a:cubicBezTo>
                <a:cubicBezTo>
                  <a:pt x="4319" y="11772"/>
                  <a:pt x="4704" y="12343"/>
                  <a:pt x="5193" y="12829"/>
                </a:cubicBezTo>
                <a:cubicBezTo>
                  <a:pt x="5678" y="13309"/>
                  <a:pt x="6252" y="13696"/>
                  <a:pt x="6910" y="13975"/>
                </a:cubicBezTo>
                <a:cubicBezTo>
                  <a:pt x="7566" y="14263"/>
                  <a:pt x="8264" y="14399"/>
                  <a:pt x="9004" y="14399"/>
                </a:cubicBezTo>
                <a:cubicBezTo>
                  <a:pt x="9747" y="14399"/>
                  <a:pt x="10448" y="14260"/>
                  <a:pt x="11109" y="13975"/>
                </a:cubicBezTo>
                <a:cubicBezTo>
                  <a:pt x="11770" y="13693"/>
                  <a:pt x="12341" y="13309"/>
                  <a:pt x="12818" y="12829"/>
                </a:cubicBezTo>
                <a:cubicBezTo>
                  <a:pt x="13296" y="12343"/>
                  <a:pt x="13680" y="11775"/>
                  <a:pt x="13965" y="11123"/>
                </a:cubicBezTo>
                <a:cubicBezTo>
                  <a:pt x="14256" y="10468"/>
                  <a:pt x="14398" y="9768"/>
                  <a:pt x="14398" y="9005"/>
                </a:cubicBezTo>
                <a:cubicBezTo>
                  <a:pt x="14398" y="8265"/>
                  <a:pt x="14254" y="7570"/>
                  <a:pt x="13965" y="6921"/>
                </a:cubicBezTo>
                <a:cubicBezTo>
                  <a:pt x="13677" y="6266"/>
                  <a:pt x="13296" y="5690"/>
                  <a:pt x="12818" y="5201"/>
                </a:cubicBezTo>
                <a:cubicBezTo>
                  <a:pt x="12338" y="4710"/>
                  <a:pt x="11770" y="4323"/>
                  <a:pt x="11109" y="4044"/>
                </a:cubicBezTo>
                <a:cubicBezTo>
                  <a:pt x="10448" y="3756"/>
                  <a:pt x="9747" y="3614"/>
                  <a:pt x="9004" y="3614"/>
                </a:cubicBezTo>
                <a:cubicBezTo>
                  <a:pt x="8264" y="3614"/>
                  <a:pt x="7566" y="3758"/>
                  <a:pt x="6910" y="4044"/>
                </a:cubicBezTo>
                <a:cubicBezTo>
                  <a:pt x="6252" y="4326"/>
                  <a:pt x="5676" y="4710"/>
                  <a:pt x="5193" y="5201"/>
                </a:cubicBezTo>
                <a:cubicBezTo>
                  <a:pt x="4704" y="5693"/>
                  <a:pt x="4317" y="6266"/>
                  <a:pt x="4028" y="6921"/>
                </a:cubicBezTo>
                <a:cubicBezTo>
                  <a:pt x="3746" y="7570"/>
                  <a:pt x="3596" y="8265"/>
                  <a:pt x="3596" y="9005"/>
                </a:cubicBezTo>
                <a:moveTo>
                  <a:pt x="12160" y="8115"/>
                </a:moveTo>
                <a:cubicBezTo>
                  <a:pt x="12454" y="8115"/>
                  <a:pt x="12604" y="8260"/>
                  <a:pt x="12604" y="8556"/>
                </a:cubicBezTo>
                <a:lnTo>
                  <a:pt x="12604" y="9448"/>
                </a:lnTo>
                <a:cubicBezTo>
                  <a:pt x="12604" y="9575"/>
                  <a:pt x="12561" y="9685"/>
                  <a:pt x="12476" y="9773"/>
                </a:cubicBezTo>
                <a:cubicBezTo>
                  <a:pt x="12392" y="9861"/>
                  <a:pt x="12284" y="9911"/>
                  <a:pt x="12160" y="9911"/>
                </a:cubicBezTo>
                <a:lnTo>
                  <a:pt x="9914" y="9911"/>
                </a:lnTo>
                <a:lnTo>
                  <a:pt x="9914" y="12151"/>
                </a:lnTo>
                <a:cubicBezTo>
                  <a:pt x="9914" y="12278"/>
                  <a:pt x="9866" y="12388"/>
                  <a:pt x="9778" y="12470"/>
                </a:cubicBezTo>
                <a:cubicBezTo>
                  <a:pt x="9688" y="12557"/>
                  <a:pt x="9575" y="12597"/>
                  <a:pt x="9439" y="12597"/>
                </a:cubicBezTo>
                <a:lnTo>
                  <a:pt x="8560" y="12597"/>
                </a:lnTo>
                <a:cubicBezTo>
                  <a:pt x="8264" y="12597"/>
                  <a:pt x="8114" y="12447"/>
                  <a:pt x="8114" y="12151"/>
                </a:cubicBezTo>
                <a:lnTo>
                  <a:pt x="8114" y="9911"/>
                </a:lnTo>
                <a:lnTo>
                  <a:pt x="5840" y="9911"/>
                </a:lnTo>
                <a:cubicBezTo>
                  <a:pt x="5712" y="9911"/>
                  <a:pt x="5608" y="9860"/>
                  <a:pt x="5523" y="9773"/>
                </a:cubicBezTo>
                <a:cubicBezTo>
                  <a:pt x="5438" y="9685"/>
                  <a:pt x="5393" y="9575"/>
                  <a:pt x="5393" y="9448"/>
                </a:cubicBezTo>
                <a:lnTo>
                  <a:pt x="5393" y="8556"/>
                </a:lnTo>
                <a:cubicBezTo>
                  <a:pt x="5393" y="8259"/>
                  <a:pt x="5543" y="8115"/>
                  <a:pt x="5840" y="8115"/>
                </a:cubicBezTo>
                <a:lnTo>
                  <a:pt x="8114" y="8115"/>
                </a:lnTo>
                <a:lnTo>
                  <a:pt x="8114" y="5842"/>
                </a:lnTo>
                <a:cubicBezTo>
                  <a:pt x="8114" y="5546"/>
                  <a:pt x="8264" y="5402"/>
                  <a:pt x="8560" y="5407"/>
                </a:cubicBezTo>
                <a:lnTo>
                  <a:pt x="9439" y="5407"/>
                </a:lnTo>
                <a:cubicBezTo>
                  <a:pt x="9566" y="5407"/>
                  <a:pt x="9676" y="5452"/>
                  <a:pt x="9770" y="5529"/>
                </a:cubicBezTo>
                <a:cubicBezTo>
                  <a:pt x="9866" y="5611"/>
                  <a:pt x="9914" y="5715"/>
                  <a:pt x="9914" y="5842"/>
                </a:cubicBezTo>
                <a:lnTo>
                  <a:pt x="9914" y="8115"/>
                </a:lnTo>
                <a:lnTo>
                  <a:pt x="12160" y="81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 anchor="ctr"/>
          <a:lstStyle/>
          <a:p>
            <a:pPr defTabSz="342528"/>
            <a:endParaRPr lang="es-ES" sz="2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348E450-ADB4-DE94-2865-8C5FF02343BA}"/>
              </a:ext>
            </a:extLst>
          </p:cNvPr>
          <p:cNvSpPr txBox="1">
            <a:spLocks/>
          </p:cNvSpPr>
          <p:nvPr/>
        </p:nvSpPr>
        <p:spPr>
          <a:xfrm>
            <a:off x="3243253" y="304769"/>
            <a:ext cx="8769147" cy="568697"/>
          </a:xfrm>
          <a:prstGeom prst="rect">
            <a:avLst/>
          </a:prstGeom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Повышение эффективности инвестиций </a:t>
            </a:r>
          </a:p>
          <a:p>
            <a:pPr algn="l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в человеческий капитал</a:t>
            </a:r>
          </a:p>
        </p:txBody>
      </p:sp>
    </p:spTree>
    <p:extLst>
      <p:ext uri="{BB962C8B-B14F-4D97-AF65-F5344CB8AC3E}">
        <p14:creationId xmlns:p14="http://schemas.microsoft.com/office/powerpoint/2010/main" val="3734916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E69AD-97F7-4BF8-A5AD-A857F7501B0D}" type="slidenum">
              <a:rPr lang="ru-RU" smtClean="0"/>
              <a:t>5</a:t>
            </a:fld>
            <a:endParaRPr lang="ru-RU"/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423A7EEE-3F2A-E58B-665E-E1E82FB1ED12}"/>
              </a:ext>
            </a:extLst>
          </p:cNvPr>
          <p:cNvGrpSpPr/>
          <p:nvPr/>
        </p:nvGrpSpPr>
        <p:grpSpPr>
          <a:xfrm>
            <a:off x="-27463" y="1115288"/>
            <a:ext cx="11555262" cy="2925838"/>
            <a:chOff x="-96688" y="1126420"/>
            <a:chExt cx="11555262" cy="2925838"/>
          </a:xfrm>
        </p:grpSpPr>
        <p:sp>
          <p:nvSpPr>
            <p:cNvPr id="16" name="Скругленный прямоугольник 12">
              <a:extLst>
                <a:ext uri="{FF2B5EF4-FFF2-40B4-BE49-F238E27FC236}">
                  <a16:creationId xmlns:a16="http://schemas.microsoft.com/office/drawing/2014/main" id="{DB0D73F0-F596-2C5B-9A80-40B83C8A5F10}"/>
                </a:ext>
              </a:extLst>
            </p:cNvPr>
            <p:cNvSpPr/>
            <p:nvPr/>
          </p:nvSpPr>
          <p:spPr>
            <a:xfrm>
              <a:off x="912738" y="1836267"/>
              <a:ext cx="8537482" cy="1748225"/>
            </a:xfrm>
            <a:prstGeom prst="roundRect">
              <a:avLst>
                <a:gd name="adj" fmla="val 8001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</p:txBody>
        </p:sp>
        <p:sp>
          <p:nvSpPr>
            <p:cNvPr id="8" name="Скругленный прямоугольник 12">
              <a:extLst>
                <a:ext uri="{FF2B5EF4-FFF2-40B4-BE49-F238E27FC236}">
                  <a16:creationId xmlns:a16="http://schemas.microsoft.com/office/drawing/2014/main" id="{D66549F3-A712-E230-9017-ED29AFC3ECC2}"/>
                </a:ext>
              </a:extLst>
            </p:cNvPr>
            <p:cNvSpPr/>
            <p:nvPr/>
          </p:nvSpPr>
          <p:spPr>
            <a:xfrm>
              <a:off x="912738" y="1126420"/>
              <a:ext cx="8537482" cy="603722"/>
            </a:xfrm>
            <a:prstGeom prst="roundRect">
              <a:avLst>
                <a:gd name="adj" fmla="val 8001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343471" y="1836267"/>
              <a:ext cx="7992811" cy="22159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1600" dirty="0">
                  <a:solidFill>
                    <a:srgbClr val="333333"/>
                  </a:solidFill>
                  <a:latin typeface="Century Gothic" panose="020B0502020202020204" pitchFamily="34" charset="0"/>
                </a:rPr>
                <a:t>Первое определение человеческого капитала принадлежит Т. Шульцу. </a:t>
              </a:r>
            </a:p>
            <a:p>
              <a:pPr algn="r"/>
              <a:r>
                <a:rPr lang="ru-RU" sz="1600" i="1" dirty="0">
                  <a:solidFill>
                    <a:srgbClr val="333333"/>
                  </a:solidFill>
                  <a:latin typeface="Century Gothic" panose="020B0502020202020204" pitchFamily="34" charset="0"/>
                </a:rPr>
                <a:t>«Человеческий капитал» – это дополнительный источник дохода, </a:t>
              </a:r>
            </a:p>
            <a:p>
              <a:pPr algn="r"/>
              <a:r>
                <a:rPr lang="ru-RU" sz="1600" i="1" dirty="0">
                  <a:solidFill>
                    <a:srgbClr val="333333"/>
                  </a:solidFill>
                  <a:latin typeface="Century Gothic" panose="020B0502020202020204" pitchFamily="34" charset="0"/>
                </a:rPr>
                <a:t>который создается с помощью знаний, навыков, способностей человека. </a:t>
              </a:r>
            </a:p>
            <a:p>
              <a:pPr algn="r"/>
              <a:r>
                <a:rPr lang="ru-RU" sz="1600" i="1" dirty="0">
                  <a:solidFill>
                    <a:srgbClr val="333333"/>
                  </a:solidFill>
                  <a:latin typeface="Century Gothic" panose="020B0502020202020204" pitchFamily="34" charset="0"/>
                </a:rPr>
                <a:t>Образование является одной из форм капитала, важнейшим фактором, </a:t>
              </a:r>
              <a:br>
                <a:rPr lang="ru-RU" sz="1600" i="1" dirty="0">
                  <a:solidFill>
                    <a:srgbClr val="333333"/>
                  </a:solidFill>
                  <a:latin typeface="Century Gothic" panose="020B0502020202020204" pitchFamily="34" charset="0"/>
                </a:rPr>
              </a:br>
              <a:r>
                <a:rPr lang="ru-RU" sz="1600" i="1" dirty="0">
                  <a:solidFill>
                    <a:srgbClr val="333333"/>
                  </a:solidFill>
                  <a:latin typeface="Century Gothic" panose="020B0502020202020204" pitchFamily="34" charset="0"/>
                </a:rPr>
                <a:t>обеспечивающим экономический рост и одновременно обособившимся </a:t>
              </a:r>
              <a:br>
                <a:rPr lang="en-US" sz="1600" i="1" dirty="0">
                  <a:solidFill>
                    <a:srgbClr val="333333"/>
                  </a:solidFill>
                  <a:latin typeface="Century Gothic" panose="020B0502020202020204" pitchFamily="34" charset="0"/>
                </a:rPr>
              </a:br>
              <a:r>
                <a:rPr lang="ru-RU" sz="1600" i="1" dirty="0">
                  <a:solidFill>
                    <a:srgbClr val="333333"/>
                  </a:solidFill>
                  <a:latin typeface="Century Gothic" panose="020B0502020202020204" pitchFamily="34" charset="0"/>
                </a:rPr>
                <a:t>источником роста – вне институтов, субъектов институциональной среды</a:t>
              </a:r>
              <a:r>
                <a:rPr lang="ru-RU" sz="1600" dirty="0">
                  <a:solidFill>
                    <a:srgbClr val="333333"/>
                  </a:solidFill>
                  <a:latin typeface="Century Gothic" panose="020B0502020202020204" pitchFamily="34" charset="0"/>
                </a:rPr>
                <a:t> </a:t>
              </a:r>
            </a:p>
            <a:p>
              <a:pPr algn="r"/>
              <a:r>
                <a:rPr lang="ru-RU" sz="1000" dirty="0">
                  <a:solidFill>
                    <a:srgbClr val="333333"/>
                  </a:solidFill>
                  <a:latin typeface="Century Gothic" panose="020B0502020202020204" pitchFamily="34" charset="0"/>
                </a:rPr>
                <a:t>(</a:t>
              </a:r>
              <a:r>
                <a:rPr lang="en-US" sz="1000" dirty="0">
                  <a:solidFill>
                    <a:srgbClr val="333333"/>
                  </a:solidFill>
                  <a:latin typeface="Century Gothic" panose="020B0502020202020204" pitchFamily="34" charset="0"/>
                </a:rPr>
                <a:t>Schulz T. Investment in Human Capital // American Economic </a:t>
              </a:r>
              <a:r>
                <a:rPr lang="en-US" sz="1000" dirty="0" err="1">
                  <a:solidFill>
                    <a:srgbClr val="333333"/>
                  </a:solidFill>
                  <a:latin typeface="Century Gothic" panose="020B0502020202020204" pitchFamily="34" charset="0"/>
                </a:rPr>
                <a:t>Revien</a:t>
              </a:r>
              <a:r>
                <a:rPr lang="en-US" sz="1000" dirty="0">
                  <a:solidFill>
                    <a:srgbClr val="333333"/>
                  </a:solidFill>
                  <a:latin typeface="Century Gothic" panose="020B0502020202020204" pitchFamily="34" charset="0"/>
                </a:rPr>
                <a:t>.– 1961, March – № 1.</a:t>
              </a:r>
              <a:r>
                <a:rPr lang="ru-RU" sz="1000" dirty="0">
                  <a:solidFill>
                    <a:srgbClr val="333333"/>
                  </a:solidFill>
                  <a:latin typeface="Century Gothic" panose="020B0502020202020204" pitchFamily="34" charset="0"/>
                </a:rPr>
                <a:t>)</a:t>
              </a:r>
            </a:p>
            <a:p>
              <a:pPr algn="r"/>
              <a:endParaRPr lang="ru-RU" sz="1600" dirty="0">
                <a:solidFill>
                  <a:srgbClr val="333333"/>
                </a:solidFill>
                <a:latin typeface="Century Gothic" panose="020B0502020202020204" pitchFamily="34" charset="0"/>
              </a:endParaRPr>
            </a:p>
            <a:p>
              <a:pPr algn="r"/>
              <a:endParaRPr lang="ru-RU" sz="1600" dirty="0">
                <a:solidFill>
                  <a:srgbClr val="333333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47298" y="1291084"/>
              <a:ext cx="1311670" cy="182905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BBB7E2A0-435C-10C8-663C-1202F36759E9}"/>
                </a:ext>
              </a:extLst>
            </p:cNvPr>
            <p:cNvSpPr/>
            <p:nvPr/>
          </p:nvSpPr>
          <p:spPr>
            <a:xfrm>
              <a:off x="-96688" y="1168500"/>
              <a:ext cx="9321743" cy="49859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ru-RU" dirty="0">
                  <a:solidFill>
                    <a:srgbClr val="333333"/>
                  </a:solidFill>
                  <a:latin typeface="Century Gothic" panose="020B0502020202020204" pitchFamily="34" charset="0"/>
                </a:rPr>
                <a:t>Основоположники современной теории человеческого капитала – </a:t>
              </a:r>
            </a:p>
            <a:p>
              <a:pPr algn="r">
                <a:lnSpc>
                  <a:spcPct val="90000"/>
                </a:lnSpc>
              </a:pPr>
              <a:r>
                <a:rPr lang="ru-RU" dirty="0">
                  <a:solidFill>
                    <a:srgbClr val="333333"/>
                  </a:solidFill>
                  <a:latin typeface="Century Gothic" panose="020B0502020202020204" pitchFamily="34" charset="0"/>
                </a:rPr>
                <a:t>лауреаты Нобелевской премии  - американские ученые-экономисты 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9564157" y="3120135"/>
              <a:ext cx="189441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Теодор Уильям Шульц </a:t>
              </a:r>
            </a:p>
            <a:p>
              <a:pPr algn="ctr"/>
              <a:r>
                <a:rPr lang="ru-RU" sz="1200" dirty="0"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(1979 г.) </a:t>
              </a:r>
              <a:endPara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584338FE-BF6B-8C9F-6618-20B7D2D3BCAC}"/>
              </a:ext>
            </a:extLst>
          </p:cNvPr>
          <p:cNvGrpSpPr/>
          <p:nvPr/>
        </p:nvGrpSpPr>
        <p:grpSpPr>
          <a:xfrm>
            <a:off x="1319574" y="3861048"/>
            <a:ext cx="9552852" cy="2319065"/>
            <a:chOff x="1255508" y="3930651"/>
            <a:chExt cx="9552852" cy="2319065"/>
          </a:xfrm>
        </p:grpSpPr>
        <p:sp>
          <p:nvSpPr>
            <p:cNvPr id="20" name="Скругленный прямоугольник 12">
              <a:extLst>
                <a:ext uri="{FF2B5EF4-FFF2-40B4-BE49-F238E27FC236}">
                  <a16:creationId xmlns:a16="http://schemas.microsoft.com/office/drawing/2014/main" id="{5A4339FA-D8EF-BCAE-AD29-AFCB4B7633D3}"/>
                </a:ext>
              </a:extLst>
            </p:cNvPr>
            <p:cNvSpPr/>
            <p:nvPr/>
          </p:nvSpPr>
          <p:spPr>
            <a:xfrm>
              <a:off x="3105299" y="4778565"/>
              <a:ext cx="4390692" cy="1471151"/>
            </a:xfrm>
            <a:prstGeom prst="roundRect">
              <a:avLst>
                <a:gd name="adj" fmla="val 8001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</p:txBody>
        </p:sp>
        <p:sp>
          <p:nvSpPr>
            <p:cNvPr id="18" name="Скругленный прямоугольник 12">
              <a:extLst>
                <a:ext uri="{FF2B5EF4-FFF2-40B4-BE49-F238E27FC236}">
                  <a16:creationId xmlns:a16="http://schemas.microsoft.com/office/drawing/2014/main" id="{469A322D-D98C-C85D-B198-B13528D19FDC}"/>
                </a:ext>
              </a:extLst>
            </p:cNvPr>
            <p:cNvSpPr/>
            <p:nvPr/>
          </p:nvSpPr>
          <p:spPr>
            <a:xfrm>
              <a:off x="3105299" y="3930651"/>
              <a:ext cx="7703060" cy="741789"/>
            </a:xfrm>
            <a:prstGeom prst="roundRect">
              <a:avLst>
                <a:gd name="adj" fmla="val 8001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105300" y="3930651"/>
              <a:ext cx="7703060" cy="22159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solidFill>
                    <a:srgbClr val="333333"/>
                  </a:solidFill>
                  <a:latin typeface="Century Gothic" panose="020B0502020202020204" pitchFamily="34" charset="0"/>
                </a:rPr>
                <a:t>Г. Беккер развил теорию человеческого капитала. </a:t>
              </a:r>
            </a:p>
            <a:p>
              <a:r>
                <a:rPr lang="ru-RU" sz="1600" i="1" dirty="0">
                  <a:solidFill>
                    <a:srgbClr val="333333"/>
                  </a:solidFill>
                  <a:latin typeface="Century Gothic" panose="020B0502020202020204" pitchFamily="34" charset="0"/>
                </a:rPr>
                <a:t>«Человеческий капитал формируется за счет инвестиций в человека» </a:t>
              </a:r>
            </a:p>
            <a:p>
              <a:r>
                <a:rPr lang="ru-RU" sz="1000" dirty="0">
                  <a:solidFill>
                    <a:srgbClr val="333333"/>
                  </a:solidFill>
                  <a:latin typeface="Century Gothic" panose="020B0502020202020204" pitchFamily="34" charset="0"/>
                </a:rPr>
                <a:t>(</a:t>
              </a:r>
              <a:r>
                <a:rPr lang="en-US" sz="1000" dirty="0">
                  <a:solidFill>
                    <a:srgbClr val="333333"/>
                  </a:solidFill>
                  <a:latin typeface="Century Gothic" panose="020B0502020202020204" pitchFamily="34" charset="0"/>
                </a:rPr>
                <a:t>Becker G. S. Investment in Human Capital: A. Theoretical Analysis // Journal of </a:t>
              </a:r>
              <a:r>
                <a:rPr lang="en-US" sz="1000" dirty="0" err="1">
                  <a:solidFill>
                    <a:srgbClr val="333333"/>
                  </a:solidFill>
                  <a:latin typeface="Century Gothic" panose="020B0502020202020204" pitchFamily="34" charset="0"/>
                </a:rPr>
                <a:t>Politikal</a:t>
              </a:r>
              <a:r>
                <a:rPr lang="en-US" sz="1000" dirty="0">
                  <a:solidFill>
                    <a:srgbClr val="333333"/>
                  </a:solidFill>
                  <a:latin typeface="Century Gothic" panose="020B0502020202020204" pitchFamily="34" charset="0"/>
                </a:rPr>
                <a:t> Economy. Supplement. Oct., 1962.</a:t>
              </a:r>
              <a:r>
                <a:rPr lang="ru-RU" sz="1000" dirty="0">
                  <a:solidFill>
                    <a:srgbClr val="333333"/>
                  </a:solidFill>
                  <a:latin typeface="Century Gothic" panose="020B0502020202020204" pitchFamily="34" charset="0"/>
                </a:rPr>
                <a:t>)</a:t>
              </a:r>
            </a:p>
            <a:p>
              <a:endParaRPr lang="ru-RU" sz="1600" dirty="0">
                <a:solidFill>
                  <a:srgbClr val="333333"/>
                </a:solidFill>
                <a:latin typeface="Century Gothic" panose="020B0502020202020204" pitchFamily="34" charset="0"/>
              </a:endParaRPr>
            </a:p>
            <a:p>
              <a:r>
                <a:rPr lang="ru-RU" sz="1600" dirty="0">
                  <a:solidFill>
                    <a:srgbClr val="333333"/>
                  </a:solidFill>
                  <a:latin typeface="Century Gothic" panose="020B0502020202020204" pitchFamily="34" charset="0"/>
                </a:rPr>
                <a:t>Основные направления инвестирования:</a:t>
              </a:r>
            </a:p>
            <a:p>
              <a:pPr marL="285750" indent="-285750">
                <a:buFontTx/>
                <a:buChar char="-"/>
              </a:pPr>
              <a:r>
                <a:rPr lang="ru-RU" sz="1600" dirty="0">
                  <a:solidFill>
                    <a:srgbClr val="333333"/>
                  </a:solidFill>
                  <a:latin typeface="Century Gothic" panose="020B0502020202020204" pitchFamily="34" charset="0"/>
                </a:rPr>
                <a:t>обучение; </a:t>
              </a:r>
            </a:p>
            <a:p>
              <a:pPr marL="285750" indent="-285750">
                <a:buFontTx/>
                <a:buChar char="-"/>
              </a:pPr>
              <a:r>
                <a:rPr lang="ru-RU" sz="1600" dirty="0">
                  <a:solidFill>
                    <a:srgbClr val="333333"/>
                  </a:solidFill>
                  <a:latin typeface="Century Gothic" panose="020B0502020202020204" pitchFamily="34" charset="0"/>
                </a:rPr>
                <a:t>подготовка на производстве;</a:t>
              </a:r>
            </a:p>
            <a:p>
              <a:pPr marL="285750" indent="-285750">
                <a:buFontTx/>
                <a:buChar char="-"/>
              </a:pPr>
              <a:r>
                <a:rPr lang="ru-RU" sz="1600" dirty="0">
                  <a:solidFill>
                    <a:srgbClr val="333333"/>
                  </a:solidFill>
                  <a:latin typeface="Century Gothic" panose="020B0502020202020204" pitchFamily="34" charset="0"/>
                </a:rPr>
                <a:t>расходы на здравоохранение; </a:t>
              </a:r>
            </a:p>
            <a:p>
              <a:pPr marL="285750" indent="-285750">
                <a:buFontTx/>
                <a:buChar char="-"/>
              </a:pPr>
              <a:r>
                <a:rPr lang="ru-RU" sz="1600" dirty="0">
                  <a:solidFill>
                    <a:srgbClr val="333333"/>
                  </a:solidFill>
                  <a:latin typeface="Century Gothic" panose="020B0502020202020204" pitchFamily="34" charset="0"/>
                </a:rPr>
                <a:t>миграцию, др.</a:t>
              </a:r>
              <a:endParaRPr lang="en-US" sz="1600" dirty="0">
                <a:solidFill>
                  <a:srgbClr val="333333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64474" y="3987348"/>
              <a:ext cx="1391244" cy="180917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1255508" y="5788051"/>
              <a:ext cx="180917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Гэри Стэнли Беккер</a:t>
              </a:r>
            </a:p>
            <a:p>
              <a:pPr algn="ctr"/>
              <a:r>
                <a:rPr lang="ru-RU" sz="1200" dirty="0"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(1992 г.).</a:t>
              </a:r>
            </a:p>
          </p:txBody>
        </p:sp>
      </p:grp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C4E6BD02-F734-2163-E8E6-FB76173CC04E}"/>
              </a:ext>
            </a:extLst>
          </p:cNvPr>
          <p:cNvSpPr txBox="1">
            <a:spLocks/>
          </p:cNvSpPr>
          <p:nvPr/>
        </p:nvSpPr>
        <p:spPr>
          <a:xfrm>
            <a:off x="3701669" y="198723"/>
            <a:ext cx="8510074" cy="603722"/>
          </a:xfrm>
          <a:prstGeom prst="rect">
            <a:avLst/>
          </a:prstGeom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Концепция «человеческого капитала» </a:t>
            </a:r>
          </a:p>
        </p:txBody>
      </p:sp>
    </p:spTree>
    <p:extLst>
      <p:ext uri="{BB962C8B-B14F-4D97-AF65-F5344CB8AC3E}">
        <p14:creationId xmlns:p14="http://schemas.microsoft.com/office/powerpoint/2010/main" val="2073507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A0A719D-1840-9EF6-1C57-0D596A34D2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65200"/>
            <a:ext cx="12192000" cy="5516859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6ACDD95-4AF7-3B50-CC61-DA9713040AF7}"/>
              </a:ext>
            </a:extLst>
          </p:cNvPr>
          <p:cNvSpPr/>
          <p:nvPr/>
        </p:nvSpPr>
        <p:spPr>
          <a:xfrm>
            <a:off x="0" y="963591"/>
            <a:ext cx="12192000" cy="5495685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3EF83C0-8B5A-6336-3FBA-8A992A5D1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777119-2EDC-4BCE-9396-7DD425CBBD8C}" type="slidenum">
              <a:rPr lang="ru-RU" altLang="ru-RU" smtClean="0"/>
              <a:pPr>
                <a:defRPr/>
              </a:pPr>
              <a:t>6</a:t>
            </a:fld>
            <a:endParaRPr lang="ru-RU" alt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62FF9E0D-4311-A72A-1DB4-94AF49775C91}"/>
              </a:ext>
            </a:extLst>
          </p:cNvPr>
          <p:cNvSpPr txBox="1">
            <a:spLocks/>
          </p:cNvSpPr>
          <p:nvPr/>
        </p:nvSpPr>
        <p:spPr>
          <a:xfrm>
            <a:off x="3431704" y="9626"/>
            <a:ext cx="8664378" cy="770258"/>
          </a:xfrm>
          <a:prstGeom prst="rect">
            <a:avLst/>
          </a:prstGeom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be-BY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Потребность в новых лидерах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BB7E2A0-435C-10C8-663C-1202F36759E9}"/>
              </a:ext>
            </a:extLst>
          </p:cNvPr>
          <p:cNvSpPr/>
          <p:nvPr/>
        </p:nvSpPr>
        <p:spPr>
          <a:xfrm>
            <a:off x="2387600" y="1335832"/>
            <a:ext cx="8893100" cy="14957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i="0" u="none" strike="noStrike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Сегодня многим организациям нужен совершенно другой тип лидера: </a:t>
            </a:r>
          </a:p>
          <a:p>
            <a:pPr algn="just">
              <a:lnSpc>
                <a:spcPct val="90000"/>
              </a:lnSpc>
            </a:pPr>
            <a:r>
              <a:rPr lang="ru-RU" b="1" i="1" u="none" strike="noStrike" dirty="0">
                <a:solidFill>
                  <a:srgbClr val="7030A0"/>
                </a:solidFill>
                <a:effectLst/>
                <a:latin typeface="Century Gothic" panose="020B0502020202020204" pitchFamily="34" charset="0"/>
              </a:rPr>
              <a:t>«цифровой лидер»</a:t>
            </a:r>
            <a:r>
              <a:rPr lang="ru-RU" i="1" u="none" strike="noStrike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, </a:t>
            </a:r>
            <a:r>
              <a:rPr lang="ru-RU" i="0" u="none" strike="noStrike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который может создавать команды, поддерживать связи между людьми и их вовлеченность, а также развивать культуру инноваций, устойчивость к риску и постоянное совершенствование.</a:t>
            </a:r>
            <a:r>
              <a:rPr lang="ru-RU" dirty="0">
                <a:solidFill>
                  <a:srgbClr val="333333"/>
                </a:solidFill>
                <a:latin typeface="Century Gothic" panose="020B0502020202020204" pitchFamily="34" charset="0"/>
              </a:rPr>
              <a:t> Модели лидерства, созданные для более традиционных и стабильных эпох, потеряли свою актуальность.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D411867-87CA-57D4-942C-46EC823E5C12}"/>
              </a:ext>
            </a:extLst>
          </p:cNvPr>
          <p:cNvSpPr/>
          <p:nvPr/>
        </p:nvSpPr>
        <p:spPr>
          <a:xfrm>
            <a:off x="2387600" y="5118283"/>
            <a:ext cx="8915400" cy="997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dirty="0">
                <a:solidFill>
                  <a:srgbClr val="333333"/>
                </a:solidFill>
                <a:latin typeface="Century Gothic" panose="020B0502020202020204" pitchFamily="34" charset="0"/>
              </a:rPr>
              <a:t>В глобальном сообществе с его множеством заинтересованных сторон чисто </a:t>
            </a:r>
            <a:r>
              <a:rPr lang="ru-RU" b="1" dirty="0">
                <a:solidFill>
                  <a:srgbClr val="7A4784"/>
                </a:solidFill>
                <a:latin typeface="Century Gothic" panose="020B0502020202020204" pitchFamily="34" charset="0"/>
              </a:rPr>
              <a:t>финансовых показателей </a:t>
            </a:r>
            <a:r>
              <a:rPr lang="ru-RU" dirty="0">
                <a:solidFill>
                  <a:srgbClr val="333333"/>
                </a:solidFill>
                <a:latin typeface="Century Gothic" panose="020B0502020202020204" pitchFamily="34" charset="0"/>
              </a:rPr>
              <a:t>в виде полученной прибыли </a:t>
            </a:r>
            <a:r>
              <a:rPr lang="ru-RU" b="1" dirty="0">
                <a:solidFill>
                  <a:srgbClr val="7A4784"/>
                </a:solidFill>
                <a:latin typeface="Century Gothic" panose="020B0502020202020204" pitchFamily="34" charset="0"/>
              </a:rPr>
              <a:t>недостаточно</a:t>
            </a:r>
            <a:r>
              <a:rPr lang="ru-RU" dirty="0">
                <a:solidFill>
                  <a:srgbClr val="333333"/>
                </a:solidFill>
                <a:latin typeface="Century Gothic" panose="020B0502020202020204" pitchFamily="34" charset="0"/>
              </a:rPr>
              <a:t>, чтобы отразить качество руководства и предсказать успех организации в долгосрочном плане.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F3F8DC5-6964-F8FE-E387-05F928C26E33}"/>
              </a:ext>
            </a:extLst>
          </p:cNvPr>
          <p:cNvSpPr/>
          <p:nvPr/>
        </p:nvSpPr>
        <p:spPr>
          <a:xfrm>
            <a:off x="2396232" y="3476357"/>
            <a:ext cx="6862068" cy="997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>
                <a:solidFill>
                  <a:srgbClr val="333333"/>
                </a:solidFill>
                <a:latin typeface="Century Gothic" panose="020B0502020202020204" pitchFamily="34" charset="0"/>
              </a:rPr>
              <a:t>Быть </a:t>
            </a:r>
            <a:r>
              <a:rPr lang="ru-RU" b="1" i="1" dirty="0">
                <a:solidFill>
                  <a:srgbClr val="7030A0"/>
                </a:solidFill>
                <a:latin typeface="Century Gothic" panose="020B0502020202020204" pitchFamily="34" charset="0"/>
              </a:rPr>
              <a:t>ответственным корпоративным лидером </a:t>
            </a:r>
            <a:r>
              <a:rPr lang="ru-RU" dirty="0">
                <a:solidFill>
                  <a:srgbClr val="333333"/>
                </a:solidFill>
                <a:latin typeface="Century Gothic" panose="020B0502020202020204" pitchFamily="34" charset="0"/>
              </a:rPr>
              <a:t>в современном мире – значит решать множество дилемм, которые диктует современный бизнес: цели организации или долгосрочные нужды общества.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0929B70-4E4C-5879-CA06-3D14031901EA}"/>
              </a:ext>
            </a:extLst>
          </p:cNvPr>
          <p:cNvSpPr/>
          <p:nvPr/>
        </p:nvSpPr>
        <p:spPr>
          <a:xfrm>
            <a:off x="330200" y="965200"/>
            <a:ext cx="1727200" cy="5499100"/>
          </a:xfrm>
          <a:prstGeom prst="rect">
            <a:avLst/>
          </a:prstGeom>
          <a:gradFill>
            <a:gsLst>
              <a:gs pos="16000">
                <a:srgbClr val="128C91"/>
              </a:gs>
              <a:gs pos="100000">
                <a:srgbClr val="CEDE53"/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569FE960-B89E-C090-D789-3D8C82B7767C}"/>
              </a:ext>
            </a:extLst>
          </p:cNvPr>
          <p:cNvCxnSpPr/>
          <p:nvPr/>
        </p:nvCxnSpPr>
        <p:spPr>
          <a:xfrm>
            <a:off x="-420914" y="6473179"/>
            <a:ext cx="128778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FA7A3001-6BF5-B03E-0DA0-0B590D50DA83}"/>
              </a:ext>
            </a:extLst>
          </p:cNvPr>
          <p:cNvCxnSpPr/>
          <p:nvPr/>
        </p:nvCxnSpPr>
        <p:spPr>
          <a:xfrm>
            <a:off x="-370114" y="957942"/>
            <a:ext cx="128778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utoShape 52">
            <a:extLst>
              <a:ext uri="{FF2B5EF4-FFF2-40B4-BE49-F238E27FC236}">
                <a16:creationId xmlns:a16="http://schemas.microsoft.com/office/drawing/2014/main" id="{B43C8EB8-A8B7-32FC-3CB1-BC20AAEEE943}"/>
              </a:ext>
            </a:extLst>
          </p:cNvPr>
          <p:cNvSpPr>
            <a:spLocks/>
          </p:cNvSpPr>
          <p:nvPr/>
        </p:nvSpPr>
        <p:spPr bwMode="auto">
          <a:xfrm>
            <a:off x="774700" y="1676690"/>
            <a:ext cx="838200" cy="81407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708" y="14020"/>
                </a:moveTo>
                <a:cubicBezTo>
                  <a:pt x="20951" y="14020"/>
                  <a:pt x="21161" y="14125"/>
                  <a:pt x="21335" y="14334"/>
                </a:cubicBezTo>
                <a:cubicBezTo>
                  <a:pt x="21511" y="14548"/>
                  <a:pt x="21599" y="14810"/>
                  <a:pt x="21599" y="15115"/>
                </a:cubicBezTo>
                <a:lnTo>
                  <a:pt x="21599" y="20504"/>
                </a:lnTo>
                <a:cubicBezTo>
                  <a:pt x="21599" y="20815"/>
                  <a:pt x="21511" y="21071"/>
                  <a:pt x="21335" y="21285"/>
                </a:cubicBezTo>
                <a:cubicBezTo>
                  <a:pt x="21161" y="21494"/>
                  <a:pt x="20951" y="21599"/>
                  <a:pt x="20708" y="21599"/>
                </a:cubicBezTo>
                <a:lnTo>
                  <a:pt x="16197" y="21599"/>
                </a:lnTo>
                <a:cubicBezTo>
                  <a:pt x="15940" y="21599"/>
                  <a:pt x="15729" y="21494"/>
                  <a:pt x="15563" y="21285"/>
                </a:cubicBezTo>
                <a:cubicBezTo>
                  <a:pt x="15399" y="21071"/>
                  <a:pt x="15316" y="20815"/>
                  <a:pt x="15316" y="20504"/>
                </a:cubicBezTo>
                <a:lnTo>
                  <a:pt x="15316" y="15115"/>
                </a:lnTo>
                <a:cubicBezTo>
                  <a:pt x="15316" y="14810"/>
                  <a:pt x="15399" y="14548"/>
                  <a:pt x="15570" y="14334"/>
                </a:cubicBezTo>
                <a:cubicBezTo>
                  <a:pt x="15737" y="14125"/>
                  <a:pt x="15945" y="14020"/>
                  <a:pt x="16197" y="14020"/>
                </a:cubicBezTo>
                <a:lnTo>
                  <a:pt x="17788" y="14020"/>
                </a:lnTo>
                <a:lnTo>
                  <a:pt x="17788" y="11869"/>
                </a:lnTo>
                <a:cubicBezTo>
                  <a:pt x="17788" y="11699"/>
                  <a:pt x="17707" y="11610"/>
                  <a:pt x="17543" y="11602"/>
                </a:cubicBezTo>
                <a:lnTo>
                  <a:pt x="11473" y="11602"/>
                </a:lnTo>
                <a:lnTo>
                  <a:pt x="11473" y="14019"/>
                </a:lnTo>
                <a:lnTo>
                  <a:pt x="13054" y="14019"/>
                </a:lnTo>
                <a:cubicBezTo>
                  <a:pt x="13296" y="14019"/>
                  <a:pt x="13507" y="14125"/>
                  <a:pt x="13681" y="14334"/>
                </a:cubicBezTo>
                <a:cubicBezTo>
                  <a:pt x="13857" y="14548"/>
                  <a:pt x="13945" y="14810"/>
                  <a:pt x="13945" y="15115"/>
                </a:cubicBezTo>
                <a:lnTo>
                  <a:pt x="13945" y="20504"/>
                </a:lnTo>
                <a:cubicBezTo>
                  <a:pt x="13945" y="20815"/>
                  <a:pt x="13857" y="21071"/>
                  <a:pt x="13681" y="21285"/>
                </a:cubicBezTo>
                <a:cubicBezTo>
                  <a:pt x="13507" y="21494"/>
                  <a:pt x="13296" y="21599"/>
                  <a:pt x="13054" y="21599"/>
                </a:cubicBezTo>
                <a:lnTo>
                  <a:pt x="8543" y="21599"/>
                </a:lnTo>
                <a:cubicBezTo>
                  <a:pt x="8298" y="21599"/>
                  <a:pt x="8090" y="21494"/>
                  <a:pt x="7913" y="21285"/>
                </a:cubicBezTo>
                <a:cubicBezTo>
                  <a:pt x="7740" y="21071"/>
                  <a:pt x="7651" y="20815"/>
                  <a:pt x="7651" y="20504"/>
                </a:cubicBezTo>
                <a:lnTo>
                  <a:pt x="7651" y="15115"/>
                </a:lnTo>
                <a:cubicBezTo>
                  <a:pt x="7651" y="14810"/>
                  <a:pt x="7740" y="14548"/>
                  <a:pt x="7913" y="14334"/>
                </a:cubicBezTo>
                <a:cubicBezTo>
                  <a:pt x="8090" y="14125"/>
                  <a:pt x="8298" y="14019"/>
                  <a:pt x="8543" y="14019"/>
                </a:cubicBezTo>
                <a:lnTo>
                  <a:pt x="10124" y="14019"/>
                </a:lnTo>
                <a:lnTo>
                  <a:pt x="10124" y="11602"/>
                </a:lnTo>
                <a:lnTo>
                  <a:pt x="4056" y="11602"/>
                </a:lnTo>
                <a:cubicBezTo>
                  <a:pt x="3901" y="11602"/>
                  <a:pt x="3821" y="11690"/>
                  <a:pt x="3821" y="11869"/>
                </a:cubicBezTo>
                <a:lnTo>
                  <a:pt x="3821" y="14020"/>
                </a:lnTo>
                <a:lnTo>
                  <a:pt x="5402" y="14020"/>
                </a:lnTo>
                <a:cubicBezTo>
                  <a:pt x="5661" y="14020"/>
                  <a:pt x="5874" y="14125"/>
                  <a:pt x="6053" y="14334"/>
                </a:cubicBezTo>
                <a:cubicBezTo>
                  <a:pt x="6229" y="14548"/>
                  <a:pt x="6315" y="14810"/>
                  <a:pt x="6315" y="15115"/>
                </a:cubicBezTo>
                <a:lnTo>
                  <a:pt x="6315" y="20504"/>
                </a:lnTo>
                <a:cubicBezTo>
                  <a:pt x="6315" y="20815"/>
                  <a:pt x="6229" y="21071"/>
                  <a:pt x="6053" y="21285"/>
                </a:cubicBezTo>
                <a:cubicBezTo>
                  <a:pt x="5877" y="21494"/>
                  <a:pt x="5664" y="21599"/>
                  <a:pt x="5402" y="21599"/>
                </a:cubicBezTo>
                <a:lnTo>
                  <a:pt x="913" y="21599"/>
                </a:lnTo>
                <a:cubicBezTo>
                  <a:pt x="658" y="21599"/>
                  <a:pt x="440" y="21494"/>
                  <a:pt x="261" y="21285"/>
                </a:cubicBezTo>
                <a:cubicBezTo>
                  <a:pt x="88" y="21071"/>
                  <a:pt x="0" y="20815"/>
                  <a:pt x="0" y="20504"/>
                </a:cubicBezTo>
                <a:lnTo>
                  <a:pt x="0" y="15115"/>
                </a:lnTo>
                <a:cubicBezTo>
                  <a:pt x="0" y="14810"/>
                  <a:pt x="88" y="14548"/>
                  <a:pt x="261" y="14334"/>
                </a:cubicBezTo>
                <a:cubicBezTo>
                  <a:pt x="438" y="14125"/>
                  <a:pt x="656" y="14020"/>
                  <a:pt x="913" y="14020"/>
                </a:cubicBezTo>
                <a:lnTo>
                  <a:pt x="2472" y="14020"/>
                </a:lnTo>
                <a:lnTo>
                  <a:pt x="2472" y="11869"/>
                </a:lnTo>
                <a:cubicBezTo>
                  <a:pt x="2472" y="11352"/>
                  <a:pt x="2629" y="10911"/>
                  <a:pt x="2942" y="10544"/>
                </a:cubicBezTo>
                <a:cubicBezTo>
                  <a:pt x="3253" y="10180"/>
                  <a:pt x="3622" y="9997"/>
                  <a:pt x="4053" y="9997"/>
                </a:cubicBezTo>
                <a:lnTo>
                  <a:pt x="10121" y="9997"/>
                </a:lnTo>
                <a:lnTo>
                  <a:pt x="10121" y="7550"/>
                </a:lnTo>
                <a:lnTo>
                  <a:pt x="8540" y="7550"/>
                </a:lnTo>
                <a:cubicBezTo>
                  <a:pt x="8295" y="7550"/>
                  <a:pt x="8087" y="7450"/>
                  <a:pt x="7911" y="7248"/>
                </a:cubicBezTo>
                <a:cubicBezTo>
                  <a:pt x="7737" y="7045"/>
                  <a:pt x="7649" y="6789"/>
                  <a:pt x="7649" y="6484"/>
                </a:cubicBezTo>
                <a:lnTo>
                  <a:pt x="7649" y="1066"/>
                </a:lnTo>
                <a:cubicBezTo>
                  <a:pt x="7649" y="775"/>
                  <a:pt x="7737" y="522"/>
                  <a:pt x="7911" y="314"/>
                </a:cubicBezTo>
                <a:cubicBezTo>
                  <a:pt x="8087" y="102"/>
                  <a:pt x="8295" y="0"/>
                  <a:pt x="8540" y="0"/>
                </a:cubicBezTo>
                <a:lnTo>
                  <a:pt x="13052" y="0"/>
                </a:lnTo>
                <a:cubicBezTo>
                  <a:pt x="13294" y="0"/>
                  <a:pt x="13504" y="102"/>
                  <a:pt x="13678" y="314"/>
                </a:cubicBezTo>
                <a:cubicBezTo>
                  <a:pt x="13854" y="522"/>
                  <a:pt x="13943" y="775"/>
                  <a:pt x="13943" y="1066"/>
                </a:cubicBezTo>
                <a:lnTo>
                  <a:pt x="13943" y="6484"/>
                </a:lnTo>
                <a:cubicBezTo>
                  <a:pt x="13943" y="6789"/>
                  <a:pt x="13854" y="7045"/>
                  <a:pt x="13678" y="7248"/>
                </a:cubicBezTo>
                <a:cubicBezTo>
                  <a:pt x="13504" y="7450"/>
                  <a:pt x="13294" y="7550"/>
                  <a:pt x="13052" y="7550"/>
                </a:cubicBezTo>
                <a:lnTo>
                  <a:pt x="11470" y="7550"/>
                </a:lnTo>
                <a:lnTo>
                  <a:pt x="11470" y="9997"/>
                </a:lnTo>
                <a:lnTo>
                  <a:pt x="17541" y="9997"/>
                </a:lnTo>
                <a:cubicBezTo>
                  <a:pt x="17969" y="9997"/>
                  <a:pt x="18339" y="10177"/>
                  <a:pt x="18652" y="10538"/>
                </a:cubicBezTo>
                <a:cubicBezTo>
                  <a:pt x="18966" y="10899"/>
                  <a:pt x="19122" y="11343"/>
                  <a:pt x="19122" y="11869"/>
                </a:cubicBezTo>
                <a:lnTo>
                  <a:pt x="19122" y="14020"/>
                </a:lnTo>
                <a:lnTo>
                  <a:pt x="20708" y="140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 anchor="ctr"/>
          <a:lstStyle/>
          <a:p>
            <a:pPr defTabSz="342528">
              <a:defRPr/>
            </a:pPr>
            <a:endParaRPr lang="es-ES" sz="2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5" name="AutoShape 18">
            <a:extLst>
              <a:ext uri="{FF2B5EF4-FFF2-40B4-BE49-F238E27FC236}">
                <a16:creationId xmlns:a16="http://schemas.microsoft.com/office/drawing/2014/main" id="{283E7B39-6277-B394-A612-7F2FCD9178CE}"/>
              </a:ext>
            </a:extLst>
          </p:cNvPr>
          <p:cNvSpPr>
            <a:spLocks/>
          </p:cNvSpPr>
          <p:nvPr/>
        </p:nvSpPr>
        <p:spPr bwMode="auto">
          <a:xfrm>
            <a:off x="800099" y="3627347"/>
            <a:ext cx="787402" cy="69521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1152"/>
                </a:moveTo>
                <a:lnTo>
                  <a:pt x="0" y="5936"/>
                </a:lnTo>
                <a:cubicBezTo>
                  <a:pt x="0" y="5498"/>
                  <a:pt x="132" y="5116"/>
                  <a:pt x="396" y="4796"/>
                </a:cubicBezTo>
                <a:cubicBezTo>
                  <a:pt x="663" y="4479"/>
                  <a:pt x="979" y="4317"/>
                  <a:pt x="1346" y="4317"/>
                </a:cubicBezTo>
                <a:lnTo>
                  <a:pt x="6316" y="4317"/>
                </a:lnTo>
                <a:lnTo>
                  <a:pt x="6316" y="1072"/>
                </a:lnTo>
                <a:cubicBezTo>
                  <a:pt x="6316" y="781"/>
                  <a:pt x="6399" y="528"/>
                  <a:pt x="6568" y="320"/>
                </a:cubicBezTo>
                <a:cubicBezTo>
                  <a:pt x="6737" y="108"/>
                  <a:pt x="6945" y="0"/>
                  <a:pt x="7195" y="0"/>
                </a:cubicBezTo>
                <a:lnTo>
                  <a:pt x="14402" y="0"/>
                </a:lnTo>
                <a:cubicBezTo>
                  <a:pt x="14661" y="0"/>
                  <a:pt x="14877" y="108"/>
                  <a:pt x="15053" y="320"/>
                </a:cubicBezTo>
                <a:cubicBezTo>
                  <a:pt x="15227" y="528"/>
                  <a:pt x="15318" y="781"/>
                  <a:pt x="15318" y="1072"/>
                </a:cubicBezTo>
                <a:lnTo>
                  <a:pt x="15318" y="4317"/>
                </a:lnTo>
                <a:lnTo>
                  <a:pt x="20263" y="4317"/>
                </a:lnTo>
                <a:cubicBezTo>
                  <a:pt x="20630" y="4317"/>
                  <a:pt x="20943" y="4479"/>
                  <a:pt x="21205" y="4796"/>
                </a:cubicBezTo>
                <a:cubicBezTo>
                  <a:pt x="21467" y="5116"/>
                  <a:pt x="21599" y="5498"/>
                  <a:pt x="21599" y="5936"/>
                </a:cubicBezTo>
                <a:lnTo>
                  <a:pt x="21599" y="11152"/>
                </a:lnTo>
                <a:lnTo>
                  <a:pt x="0" y="11152"/>
                </a:lnTo>
                <a:close/>
                <a:moveTo>
                  <a:pt x="21599" y="12782"/>
                </a:moveTo>
                <a:lnTo>
                  <a:pt x="21599" y="19981"/>
                </a:lnTo>
                <a:cubicBezTo>
                  <a:pt x="21599" y="20425"/>
                  <a:pt x="21467" y="20801"/>
                  <a:pt x="21205" y="21121"/>
                </a:cubicBezTo>
                <a:cubicBezTo>
                  <a:pt x="20943" y="21438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21"/>
                </a:cubicBezTo>
                <a:cubicBezTo>
                  <a:pt x="132" y="20801"/>
                  <a:pt x="0" y="20425"/>
                  <a:pt x="0" y="19981"/>
                </a:cubicBezTo>
                <a:lnTo>
                  <a:pt x="0" y="12782"/>
                </a:lnTo>
                <a:lnTo>
                  <a:pt x="8355" y="12782"/>
                </a:lnTo>
                <a:cubicBezTo>
                  <a:pt x="8340" y="12841"/>
                  <a:pt x="8333" y="12929"/>
                  <a:pt x="8333" y="13052"/>
                </a:cubicBezTo>
                <a:lnTo>
                  <a:pt x="8333" y="15199"/>
                </a:lnTo>
                <a:cubicBezTo>
                  <a:pt x="8333" y="15713"/>
                  <a:pt x="8482" y="16160"/>
                  <a:pt x="8783" y="16542"/>
                </a:cubicBezTo>
                <a:cubicBezTo>
                  <a:pt x="9085" y="16921"/>
                  <a:pt x="9462" y="17112"/>
                  <a:pt x="9914" y="17112"/>
                </a:cubicBezTo>
                <a:lnTo>
                  <a:pt x="11707" y="17112"/>
                </a:lnTo>
                <a:cubicBezTo>
                  <a:pt x="12137" y="17112"/>
                  <a:pt x="12507" y="16924"/>
                  <a:pt x="12816" y="16548"/>
                </a:cubicBezTo>
                <a:cubicBezTo>
                  <a:pt x="13124" y="16175"/>
                  <a:pt x="13278" y="15725"/>
                  <a:pt x="13278" y="15199"/>
                </a:cubicBezTo>
                <a:lnTo>
                  <a:pt x="13278" y="13052"/>
                </a:lnTo>
                <a:cubicBezTo>
                  <a:pt x="13278" y="12938"/>
                  <a:pt x="13266" y="12847"/>
                  <a:pt x="13242" y="12782"/>
                </a:cubicBezTo>
                <a:lnTo>
                  <a:pt x="21599" y="12782"/>
                </a:lnTo>
                <a:close/>
                <a:moveTo>
                  <a:pt x="8108" y="4320"/>
                </a:moveTo>
                <a:lnTo>
                  <a:pt x="13511" y="4320"/>
                </a:lnTo>
                <a:lnTo>
                  <a:pt x="13511" y="2170"/>
                </a:lnTo>
                <a:lnTo>
                  <a:pt x="8108" y="2170"/>
                </a:lnTo>
                <a:lnTo>
                  <a:pt x="8108" y="4320"/>
                </a:lnTo>
                <a:close/>
                <a:moveTo>
                  <a:pt x="11707" y="12782"/>
                </a:moveTo>
                <a:cubicBezTo>
                  <a:pt x="11849" y="12782"/>
                  <a:pt x="11922" y="12873"/>
                  <a:pt x="11929" y="13052"/>
                </a:cubicBezTo>
                <a:lnTo>
                  <a:pt x="11929" y="15199"/>
                </a:lnTo>
                <a:cubicBezTo>
                  <a:pt x="11929" y="15367"/>
                  <a:pt x="11856" y="15455"/>
                  <a:pt x="11707" y="15467"/>
                </a:cubicBezTo>
                <a:lnTo>
                  <a:pt x="9914" y="15467"/>
                </a:lnTo>
                <a:cubicBezTo>
                  <a:pt x="9758" y="15467"/>
                  <a:pt x="9675" y="15379"/>
                  <a:pt x="9667" y="15199"/>
                </a:cubicBezTo>
                <a:lnTo>
                  <a:pt x="9667" y="13052"/>
                </a:lnTo>
                <a:cubicBezTo>
                  <a:pt x="9667" y="12882"/>
                  <a:pt x="9750" y="12794"/>
                  <a:pt x="9914" y="12782"/>
                </a:cubicBezTo>
                <a:lnTo>
                  <a:pt x="11707" y="127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 anchor="ctr"/>
          <a:lstStyle/>
          <a:p>
            <a:pPr defTabSz="342528">
              <a:defRPr/>
            </a:pPr>
            <a:endParaRPr lang="es-ES" sz="2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6" name="AutoShape 10">
            <a:extLst>
              <a:ext uri="{FF2B5EF4-FFF2-40B4-BE49-F238E27FC236}">
                <a16:creationId xmlns:a16="http://schemas.microsoft.com/office/drawing/2014/main" id="{A8ADED7D-949E-EE7B-6ABA-66D69F44AF52}"/>
              </a:ext>
            </a:extLst>
          </p:cNvPr>
          <p:cNvSpPr>
            <a:spLocks/>
          </p:cNvSpPr>
          <p:nvPr/>
        </p:nvSpPr>
        <p:spPr bwMode="auto">
          <a:xfrm>
            <a:off x="779231" y="5300484"/>
            <a:ext cx="829138" cy="60501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58"/>
                  <a:pt x="21208" y="475"/>
                </a:cubicBezTo>
                <a:cubicBezTo>
                  <a:pt x="21470" y="796"/>
                  <a:pt x="21599" y="1175"/>
                  <a:pt x="21599" y="1615"/>
                </a:cubicBezTo>
                <a:lnTo>
                  <a:pt x="21599" y="19984"/>
                </a:lnTo>
                <a:cubicBezTo>
                  <a:pt x="21599" y="20419"/>
                  <a:pt x="21470" y="20803"/>
                  <a:pt x="21208" y="21121"/>
                </a:cubicBezTo>
                <a:cubicBezTo>
                  <a:pt x="20946" y="21441"/>
                  <a:pt x="20630" y="21599"/>
                  <a:pt x="20263" y="21599"/>
                </a:cubicBezTo>
                <a:lnTo>
                  <a:pt x="1370" y="21599"/>
                </a:lnTo>
                <a:cubicBezTo>
                  <a:pt x="1003" y="21599"/>
                  <a:pt x="683" y="21441"/>
                  <a:pt x="411" y="21121"/>
                </a:cubicBezTo>
                <a:cubicBezTo>
                  <a:pt x="137" y="20803"/>
                  <a:pt x="0" y="20422"/>
                  <a:pt x="0" y="19984"/>
                </a:cubicBezTo>
                <a:lnTo>
                  <a:pt x="0" y="1615"/>
                </a:lnTo>
                <a:cubicBezTo>
                  <a:pt x="0" y="1175"/>
                  <a:pt x="137" y="796"/>
                  <a:pt x="411" y="475"/>
                </a:cubicBezTo>
                <a:cubicBezTo>
                  <a:pt x="683" y="158"/>
                  <a:pt x="1003" y="0"/>
                  <a:pt x="1370" y="0"/>
                </a:cubicBezTo>
                <a:lnTo>
                  <a:pt x="20263" y="0"/>
                </a:lnTo>
                <a:close/>
                <a:moveTo>
                  <a:pt x="19805" y="2162"/>
                </a:moveTo>
                <a:lnTo>
                  <a:pt x="1804" y="2162"/>
                </a:lnTo>
                <a:lnTo>
                  <a:pt x="1804" y="19432"/>
                </a:lnTo>
                <a:lnTo>
                  <a:pt x="19805" y="19432"/>
                </a:lnTo>
                <a:lnTo>
                  <a:pt x="19805" y="2162"/>
                </a:lnTo>
                <a:close/>
                <a:moveTo>
                  <a:pt x="5978" y="17886"/>
                </a:moveTo>
                <a:lnTo>
                  <a:pt x="3598" y="17886"/>
                </a:lnTo>
                <a:lnTo>
                  <a:pt x="3598" y="12784"/>
                </a:lnTo>
                <a:lnTo>
                  <a:pt x="5978" y="12784"/>
                </a:lnTo>
                <a:lnTo>
                  <a:pt x="5978" y="17886"/>
                </a:lnTo>
                <a:close/>
                <a:moveTo>
                  <a:pt x="9961" y="17886"/>
                </a:moveTo>
                <a:lnTo>
                  <a:pt x="7606" y="17886"/>
                </a:lnTo>
                <a:lnTo>
                  <a:pt x="7606" y="6973"/>
                </a:lnTo>
                <a:lnTo>
                  <a:pt x="9961" y="6973"/>
                </a:lnTo>
                <a:lnTo>
                  <a:pt x="9961" y="17886"/>
                </a:lnTo>
                <a:close/>
                <a:moveTo>
                  <a:pt x="14018" y="17886"/>
                </a:moveTo>
                <a:lnTo>
                  <a:pt x="11638" y="17886"/>
                </a:lnTo>
                <a:lnTo>
                  <a:pt x="11638" y="9561"/>
                </a:lnTo>
                <a:lnTo>
                  <a:pt x="14018" y="9561"/>
                </a:lnTo>
                <a:lnTo>
                  <a:pt x="14018" y="17886"/>
                </a:lnTo>
                <a:close/>
                <a:moveTo>
                  <a:pt x="18001" y="17886"/>
                </a:moveTo>
                <a:lnTo>
                  <a:pt x="15621" y="17886"/>
                </a:lnTo>
                <a:lnTo>
                  <a:pt x="15621" y="4920"/>
                </a:lnTo>
                <a:lnTo>
                  <a:pt x="18001" y="4920"/>
                </a:lnTo>
                <a:lnTo>
                  <a:pt x="18001" y="178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 anchor="ctr"/>
          <a:lstStyle/>
          <a:p>
            <a:pPr defTabSz="342528">
              <a:defRPr/>
            </a:pPr>
            <a:endParaRPr lang="es-ES" sz="2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465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9E777119-2EDC-4BCE-9396-7DD425CBBD8C}" type="slidenum">
              <a:rPr lang="ru-RU" altLang="ru-RU" smtClean="0"/>
              <a:pPr>
                <a:defRPr/>
              </a:pPr>
              <a:t>7</a:t>
            </a:fld>
            <a:endParaRPr lang="ru-RU" altLang="ru-RU" dirty="0"/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303428" y="1158666"/>
            <a:ext cx="8376642" cy="37688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31" b="1" i="1" dirty="0">
                <a:solidFill>
                  <a:prstClr val="black"/>
                </a:solidFill>
              </a:rPr>
              <a:t>Выбор траектории профессионального развития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381146" y="171273"/>
            <a:ext cx="9725129" cy="567160"/>
          </a:xfrm>
          <a:prstGeom prst="rect">
            <a:avLst/>
          </a:prstGeom>
        </p:spPr>
        <p:txBody>
          <a:bodyPr vert="horz" wrap="square" lIns="84406" tIns="42203" rIns="84406" bIns="42203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Дилеммы</a:t>
            </a:r>
            <a:r>
              <a:rPr lang="ru-RU" sz="2800" b="1" dirty="0">
                <a:solidFill>
                  <a:srgbClr val="00888E"/>
                </a:solidFill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при подготовке руководителей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-117061" y="5048614"/>
          <a:ext cx="10792396" cy="1456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929228" y="1577438"/>
          <a:ext cx="9746107" cy="1243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1428370" y="3426291"/>
          <a:ext cx="8443188" cy="1227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8" name="Объект 2"/>
          <p:cNvSpPr txBox="1">
            <a:spLocks/>
          </p:cNvSpPr>
          <p:nvPr/>
        </p:nvSpPr>
        <p:spPr>
          <a:xfrm>
            <a:off x="1881998" y="2904460"/>
            <a:ext cx="10024251" cy="474218"/>
          </a:xfrm>
          <a:prstGeom prst="rect">
            <a:avLst/>
          </a:prstGeom>
        </p:spPr>
        <p:txBody>
          <a:bodyPr vert="horz" lIns="84406" tIns="42203" rIns="84406" bIns="42203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31" b="1" i="1" dirty="0">
                <a:solidFill>
                  <a:prstClr val="black"/>
                </a:solidFill>
              </a:rPr>
              <a:t>Перераспределение ответственности за формирование компетенций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5279137" y="4686418"/>
            <a:ext cx="6627112" cy="512712"/>
          </a:xfrm>
          <a:prstGeom prst="rect">
            <a:avLst/>
          </a:prstGeom>
        </p:spPr>
        <p:txBody>
          <a:bodyPr vert="horz" lIns="84406" tIns="42203" rIns="84406" bIns="42203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31" b="1" i="1" dirty="0">
                <a:solidFill>
                  <a:prstClr val="black"/>
                </a:solidFill>
              </a:rPr>
              <a:t>Роль руководителя в условиях изменений</a:t>
            </a:r>
          </a:p>
        </p:txBody>
      </p:sp>
    </p:spTree>
    <p:extLst>
      <p:ext uri="{BB962C8B-B14F-4D97-AF65-F5344CB8AC3E}">
        <p14:creationId xmlns:p14="http://schemas.microsoft.com/office/powerpoint/2010/main" val="4068051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8976320" y="6376355"/>
            <a:ext cx="2844800" cy="365125"/>
          </a:xfrm>
        </p:spPr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CB4B4D-7CA3-9044-876B-883B54F8677D}" type="slidenum">
              <a:rPr lang="ru-RU" sz="1200" b="0" i="0" u="none" strike="noStrike" cap="none" spc="0">
                <a:ln>
                  <a:noFill/>
                </a:ln>
                <a:solidFill>
                  <a:srgbClr val="595959"/>
                </a:solidFill>
                <a:latin typeface="Century Gothic"/>
                <a:ea typeface="Arial"/>
                <a:cs typeface="Arial"/>
              </a:rPr>
              <a:t>8</a:t>
            </a:fld>
            <a:endParaRPr lang="ru-RU" sz="1200" b="0" i="0" u="none" strike="noStrike" cap="none" spc="0" dirty="0">
              <a:ln>
                <a:noFill/>
              </a:ln>
              <a:solidFill>
                <a:srgbClr val="595959"/>
              </a:solidFill>
              <a:latin typeface="Century Gothic"/>
              <a:ea typeface="Arial"/>
              <a:cs typeface="Arial"/>
            </a:endParaRPr>
          </a:p>
        </p:txBody>
      </p:sp>
      <p:sp>
        <p:nvSpPr>
          <p:cNvPr id="5" name="TextBox 89"/>
          <p:cNvSpPr txBox="1"/>
          <p:nvPr/>
        </p:nvSpPr>
        <p:spPr bwMode="auto">
          <a:xfrm>
            <a:off x="1836939" y="1400213"/>
            <a:ext cx="9689416" cy="1312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2000"/>
              </a:lnSpc>
              <a:spcAft>
                <a:spcPts val="600"/>
              </a:spcAft>
              <a:defRPr/>
            </a:pPr>
            <a:r>
              <a:rPr lang="ru-RU" sz="1300" dirty="0">
                <a:latin typeface="Century Gothic" panose="020B0502020202020204" pitchFamily="34" charset="0"/>
                <a:cs typeface="Arial"/>
              </a:rPr>
              <a:t>ВЭШ СПбГЭУ реализует программы профессиональной пере</a:t>
            </a:r>
            <a:r>
              <a:rPr lang="ru-RU" sz="1300" dirty="0">
                <a:latin typeface="Century Gothic" panose="020B0502020202020204" pitchFamily="34" charset="0"/>
              </a:rPr>
              <a:t>подготовки и повышения квалификации для корпоративных клиентов:  обучение проходят руководители и специалисты ПАО «Газпром», ПАО «Газпром нефть», ОАО «РЖД», др. Реализуются программы обучения молодых специалистов и кадрового резерва на руководящие должности («Менеджмент организации – школа управленческого мастерства», «Эффективный руководитель»</a:t>
            </a:r>
            <a:r>
              <a:rPr lang="en-US" sz="1300" dirty="0">
                <a:latin typeface="Century Gothic" panose="020B0502020202020204" pitchFamily="34" charset="0"/>
              </a:rPr>
              <a:t> </a:t>
            </a:r>
            <a:r>
              <a:rPr lang="ru-RU" sz="1300" dirty="0">
                <a:latin typeface="Century Gothic" panose="020B0502020202020204" pitchFamily="34" charset="0"/>
              </a:rPr>
              <a:t>и пр.).</a:t>
            </a:r>
            <a:endParaRPr sz="1300" dirty="0">
              <a:latin typeface="Century Gothic" panose="020B0502020202020204" pitchFamily="34" charset="0"/>
            </a:endParaRPr>
          </a:p>
        </p:txBody>
      </p:sp>
      <p:sp>
        <p:nvSpPr>
          <p:cNvPr id="6" name="TextBox 27"/>
          <p:cNvSpPr txBox="1"/>
          <p:nvPr/>
        </p:nvSpPr>
        <p:spPr bwMode="auto">
          <a:xfrm>
            <a:off x="1810753" y="1053639"/>
            <a:ext cx="8845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 i="1">
                <a:latin typeface="Century Gothic"/>
              </a:defRPr>
            </a:lvl1pPr>
          </a:lstStyle>
          <a:p>
            <a:pPr algn="l">
              <a:defRPr/>
            </a:pPr>
            <a:r>
              <a:rPr lang="ru-RU" sz="1600" i="0" dirty="0">
                <a:solidFill>
                  <a:srgbClr val="7A3D7C"/>
                </a:solidFill>
              </a:rPr>
              <a:t>Корпоративное обучение и подготовка кадрового резерва</a:t>
            </a:r>
            <a:endParaRPr dirty="0"/>
          </a:p>
        </p:txBody>
      </p:sp>
      <p:sp>
        <p:nvSpPr>
          <p:cNvPr id="7" name="Овал 32"/>
          <p:cNvSpPr/>
          <p:nvPr/>
        </p:nvSpPr>
        <p:spPr bwMode="auto">
          <a:xfrm>
            <a:off x="475097" y="1515051"/>
            <a:ext cx="1080120" cy="1080120"/>
          </a:xfrm>
          <a:prstGeom prst="ellipse">
            <a:avLst/>
          </a:prstGeom>
          <a:solidFill>
            <a:srgbClr val="7A3D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TextBox 89"/>
          <p:cNvSpPr txBox="1"/>
          <p:nvPr/>
        </p:nvSpPr>
        <p:spPr bwMode="auto">
          <a:xfrm>
            <a:off x="1824998" y="3171301"/>
            <a:ext cx="927075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122000"/>
              </a:lnSpc>
              <a:spcAft>
                <a:spcPts val="600"/>
              </a:spcAft>
              <a:defRPr sz="1400">
                <a:latin typeface="Century Gothic" panose="020B0502020202020204" pitchFamily="34" charset="0"/>
                <a:cs typeface="Arial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300" dirty="0"/>
              <a:t>ЕМВА «Управление предприятием»,</a:t>
            </a:r>
          </a:p>
          <a:p>
            <a:pPr>
              <a:lnSpc>
                <a:spcPct val="100000"/>
              </a:lnSpc>
            </a:pPr>
            <a:r>
              <a:rPr lang="ru-RU" sz="1300" dirty="0"/>
              <a:t>«МВА Газпром – Управление нефтегазовой корпорацией в глобальной среде» (в формате </a:t>
            </a:r>
            <a:r>
              <a:rPr lang="en-US" sz="1300" dirty="0"/>
              <a:t>Executive)</a:t>
            </a:r>
            <a:r>
              <a:rPr lang="ru-RU" sz="1300" dirty="0"/>
              <a:t>, </a:t>
            </a:r>
          </a:p>
          <a:p>
            <a:pPr>
              <a:lnSpc>
                <a:spcPct val="100000"/>
              </a:lnSpc>
            </a:pPr>
            <a:r>
              <a:rPr lang="ru-RU" sz="1300" dirty="0"/>
              <a:t>МВА «Устойчивое развитие и управление социальной сферой компании», </a:t>
            </a:r>
          </a:p>
          <a:p>
            <a:pPr>
              <a:lnSpc>
                <a:spcPct val="100000"/>
              </a:lnSpc>
            </a:pPr>
            <a:r>
              <a:rPr lang="ru-RU" sz="1300" dirty="0"/>
              <a:t>«Менеджмент организации – школа управленческого мастерства»,</a:t>
            </a:r>
          </a:p>
          <a:p>
            <a:pPr>
              <a:lnSpc>
                <a:spcPct val="100000"/>
              </a:lnSpc>
            </a:pPr>
            <a:r>
              <a:rPr lang="ru-RU" sz="1300" dirty="0"/>
              <a:t>МВА «Устойчивое развитие бизнеса» для выпускников Президентской программы.</a:t>
            </a:r>
          </a:p>
        </p:txBody>
      </p:sp>
      <p:sp>
        <p:nvSpPr>
          <p:cNvPr id="9" name="TextBox 27"/>
          <p:cNvSpPr txBox="1"/>
          <p:nvPr/>
        </p:nvSpPr>
        <p:spPr bwMode="auto">
          <a:xfrm>
            <a:off x="1824998" y="2784501"/>
            <a:ext cx="6382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 i="1">
                <a:latin typeface="Century Gothic"/>
              </a:defRPr>
            </a:lvl1pPr>
          </a:lstStyle>
          <a:p>
            <a:pPr algn="l">
              <a:defRPr/>
            </a:pPr>
            <a:r>
              <a:rPr lang="ru-RU" sz="1600" i="0" dirty="0">
                <a:solidFill>
                  <a:srgbClr val="7A3D7C"/>
                </a:solidFill>
              </a:rPr>
              <a:t>Подготовка лидеров – руководителей высшего звена</a:t>
            </a:r>
            <a:endParaRPr lang="ru-RU" dirty="0"/>
          </a:p>
        </p:txBody>
      </p:sp>
      <p:sp>
        <p:nvSpPr>
          <p:cNvPr id="10" name="TextBox 89"/>
          <p:cNvSpPr txBox="1"/>
          <p:nvPr/>
        </p:nvSpPr>
        <p:spPr bwMode="auto">
          <a:xfrm>
            <a:off x="1775520" y="5082092"/>
            <a:ext cx="9523334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1300" dirty="0">
                <a:latin typeface="Century Gothic" panose="020B0502020202020204" pitchFamily="34" charset="0"/>
                <a:cs typeface="Arial"/>
              </a:rPr>
              <a:t>В 2020 году подписано соглашение о сотрудничестве с «Газпром корпоративный институт». </a:t>
            </a:r>
            <a:endParaRPr lang="en-US" sz="1300" dirty="0">
              <a:latin typeface="Century Gothic" panose="020B0502020202020204" pitchFamily="34" charset="0"/>
              <a:cs typeface="Arial"/>
            </a:endParaRPr>
          </a:p>
          <a:p>
            <a:pPr>
              <a:spcAft>
                <a:spcPts val="600"/>
              </a:spcAft>
              <a:defRPr/>
            </a:pPr>
            <a:r>
              <a:rPr lang="ru-RU" sz="1300" dirty="0">
                <a:latin typeface="Century Gothic" panose="020B0502020202020204" pitchFamily="34" charset="0"/>
                <a:cs typeface="Arial"/>
              </a:rPr>
              <a:t>Совместно реализуются две программы ПК и программа ПП по </a:t>
            </a:r>
            <a:r>
              <a:rPr lang="ru-RU" sz="1300" dirty="0" err="1">
                <a:latin typeface="Century Gothic" panose="020B0502020202020204" pitchFamily="34" charset="0"/>
                <a:cs typeface="Arial"/>
              </a:rPr>
              <a:t>нефтегазотрейдингу</a:t>
            </a:r>
            <a:r>
              <a:rPr lang="ru-RU" sz="1300" dirty="0">
                <a:latin typeface="Century Gothic" panose="020B0502020202020204" pitchFamily="34" charset="0"/>
                <a:cs typeface="Arial"/>
              </a:rPr>
              <a:t>.</a:t>
            </a:r>
            <a:r>
              <a:rPr lang="en-US" sz="1300" dirty="0">
                <a:latin typeface="Century Gothic" panose="020B0502020202020204" pitchFamily="34" charset="0"/>
                <a:cs typeface="Arial"/>
              </a:rPr>
              <a:t> </a:t>
            </a:r>
            <a:endParaRPr lang="ru-RU" sz="1300" dirty="0">
              <a:latin typeface="Century Gothic" panose="020B0502020202020204" pitchFamily="34" charset="0"/>
              <a:cs typeface="Arial"/>
            </a:endParaRPr>
          </a:p>
          <a:p>
            <a:pPr>
              <a:spcAft>
                <a:spcPts val="600"/>
              </a:spcAft>
              <a:defRPr/>
            </a:pPr>
            <a:r>
              <a:rPr lang="ru-RU" sz="1300" dirty="0">
                <a:latin typeface="Century Gothic" panose="020B0502020202020204" pitchFamily="34" charset="0"/>
                <a:cs typeface="Arial"/>
              </a:rPr>
              <a:t>С февраля 2022 г. реализуется программа развития молодых работников ПАО «Газпром» - «</a:t>
            </a:r>
            <a:r>
              <a:rPr lang="ru-RU" sz="1300" dirty="0" err="1">
                <a:latin typeface="Century Gothic" panose="020B0502020202020204" pitchFamily="34" charset="0"/>
                <a:cs typeface="Arial"/>
              </a:rPr>
              <a:t>Цифроград</a:t>
            </a:r>
            <a:r>
              <a:rPr lang="ru-RU" sz="1300" dirty="0">
                <a:latin typeface="Century Gothic" panose="020B0502020202020204" pitchFamily="34" charset="0"/>
                <a:cs typeface="Arial"/>
              </a:rPr>
              <a:t>».</a:t>
            </a:r>
            <a:endParaRPr sz="1300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1" name="TextBox 27"/>
          <p:cNvSpPr txBox="1"/>
          <p:nvPr/>
        </p:nvSpPr>
        <p:spPr bwMode="auto">
          <a:xfrm>
            <a:off x="1819695" y="4729642"/>
            <a:ext cx="54428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 i="1">
                <a:latin typeface="Century Gothic"/>
              </a:defRPr>
            </a:lvl1pPr>
          </a:lstStyle>
          <a:p>
            <a:pPr lvl="0" algn="l">
              <a:defRPr/>
            </a:pPr>
            <a:r>
              <a:rPr lang="ru-RU" sz="1600" i="0" dirty="0">
                <a:solidFill>
                  <a:srgbClr val="7A3D7C"/>
                </a:solidFill>
              </a:rPr>
              <a:t>Обучение в сетевом взаимодействии</a:t>
            </a:r>
            <a:endParaRPr lang="ru-RU" sz="1600" b="1" i="0" u="none" strike="noStrike" cap="none" spc="0" dirty="0">
              <a:ln>
                <a:noFill/>
              </a:ln>
              <a:solidFill>
                <a:srgbClr val="7A3D7C"/>
              </a:solidFill>
              <a:latin typeface="Century Gothic"/>
              <a:ea typeface="Arial"/>
              <a:cs typeface="Arial"/>
            </a:endParaRPr>
          </a:p>
        </p:txBody>
      </p:sp>
      <p:sp>
        <p:nvSpPr>
          <p:cNvPr id="12" name="Овал 19"/>
          <p:cNvSpPr/>
          <p:nvPr/>
        </p:nvSpPr>
        <p:spPr bwMode="auto">
          <a:xfrm>
            <a:off x="475097" y="3123055"/>
            <a:ext cx="1080120" cy="1080120"/>
          </a:xfrm>
          <a:prstGeom prst="ellipse">
            <a:avLst/>
          </a:prstGeom>
          <a:solidFill>
            <a:srgbClr val="7A3D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Овал 20"/>
          <p:cNvSpPr/>
          <p:nvPr/>
        </p:nvSpPr>
        <p:spPr bwMode="auto">
          <a:xfrm>
            <a:off x="475097" y="4710450"/>
            <a:ext cx="1080120" cy="1080120"/>
          </a:xfrm>
          <a:prstGeom prst="ellipse">
            <a:avLst/>
          </a:prstGeom>
          <a:solidFill>
            <a:srgbClr val="7A3D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4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43218" y="3398264"/>
            <a:ext cx="450039" cy="529701"/>
          </a:xfrm>
          <a:prstGeom prst="rect">
            <a:avLst/>
          </a:prstGeom>
        </p:spPr>
      </p:pic>
      <p:pic>
        <p:nvPicPr>
          <p:cNvPr id="15" name="Рисунок 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67134" y="5019274"/>
            <a:ext cx="496046" cy="496046"/>
          </a:xfrm>
          <a:prstGeom prst="rect">
            <a:avLst/>
          </a:prstGeom>
        </p:spPr>
      </p:pic>
      <p:pic>
        <p:nvPicPr>
          <p:cNvPr id="16" name="Рисунок 1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96057" y="1874994"/>
            <a:ext cx="638200" cy="360234"/>
          </a:xfrm>
          <a:prstGeom prst="rect">
            <a:avLst/>
          </a:prstGeom>
        </p:spPr>
      </p:pic>
      <p:sp>
        <p:nvSpPr>
          <p:cNvPr id="17" name="TextBox 13"/>
          <p:cNvSpPr txBox="1"/>
          <p:nvPr/>
        </p:nvSpPr>
        <p:spPr bwMode="auto">
          <a:xfrm>
            <a:off x="3431703" y="52078"/>
            <a:ext cx="8280921" cy="712626"/>
          </a:xfrm>
          <a:prstGeom prst="rect">
            <a:avLst/>
          </a:prstGeom>
        </p:spPr>
        <p:txBody>
          <a:bodyPr anchor="b"/>
          <a:lstStyle>
            <a:defPPr>
              <a:defRPr lang="ru-RU"/>
            </a:defPPr>
            <a:lvl1pPr>
              <a:defRPr sz="26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189" algn="ctr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377" algn="ctr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566" algn="ctr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754" algn="ctr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r>
              <a:rPr lang="ru-RU" dirty="0"/>
              <a:t>Направления и формы реализации ДПП в ВЭШ</a:t>
            </a:r>
          </a:p>
        </p:txBody>
      </p:sp>
    </p:spTree>
    <p:extLst>
      <p:ext uri="{BB962C8B-B14F-4D97-AF65-F5344CB8AC3E}">
        <p14:creationId xmlns:p14="http://schemas.microsoft.com/office/powerpoint/2010/main" val="3160093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5653EE-F243-4DEF-A689-90B801F5341A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9</a:t>
            </a:fld>
            <a:endParaRPr lang="ru-RU" altLang="ru-RU" dirty="0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91344" y="976808"/>
            <a:ext cx="11912600" cy="189540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Executive Master of Business Administration (ЕМВА) </a:t>
            </a:r>
            <a:r>
              <a:rPr lang="ru-RU" sz="1800" dirty="0"/>
              <a:t> </a:t>
            </a:r>
            <a:r>
              <a:rPr lang="en-US" sz="1800" dirty="0"/>
              <a:t>«Управление предприятием» c 1993 </a:t>
            </a:r>
            <a:r>
              <a:rPr lang="ru-RU" sz="1800" dirty="0"/>
              <a:t>г.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/>
              <a:t>Президентская программа подготовки управленческих кадров для организаций н</a:t>
            </a:r>
            <a:r>
              <a:rPr lang="en-US" sz="1800" dirty="0"/>
              <a:t>/</a:t>
            </a:r>
            <a:r>
              <a:rPr lang="ru-RU" sz="1800" dirty="0"/>
              <a:t>х РФ с 1998 г.</a:t>
            </a:r>
          </a:p>
          <a:p>
            <a:pPr marL="342900" indent="-342900"/>
            <a:r>
              <a:rPr lang="ru-RU" sz="1800" dirty="0"/>
              <a:t>«МВА Газпром – Управление нефтегазовой корпорацией в глобальной среде» (в формате </a:t>
            </a:r>
            <a:r>
              <a:rPr lang="en-US" sz="1800" dirty="0"/>
              <a:t>Executive</a:t>
            </a:r>
            <a:r>
              <a:rPr lang="ru-RU" sz="1800" dirty="0"/>
              <a:t>) с 2012 г.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/>
              <a:t>МВА «Устойчивое развитие и управление социальной сферой компании» с 2014 г.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/>
              <a:t>Программа профессиональной переподготовки «Школа управленческого мастерства» с 2016 г.</a:t>
            </a:r>
          </a:p>
          <a:p>
            <a:pPr marL="342900" indent="-342900"/>
            <a:r>
              <a:rPr lang="ru-RU" sz="1800" dirty="0"/>
              <a:t>МВА «Устойчивое развитие бизнеса»  для выпускников Президентской программы</a:t>
            </a: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3287688" y="195776"/>
            <a:ext cx="8904312" cy="568928"/>
          </a:xfrm>
          <a:prstGeom prst="rect">
            <a:avLst/>
          </a:prstGeom>
        </p:spPr>
        <p:txBody>
          <a:bodyPr anchor="b"/>
          <a:lstStyle>
            <a:defPPr>
              <a:defRPr lang="ru-RU"/>
            </a:defPPr>
            <a:lvl1pPr>
              <a:defRPr sz="26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189" algn="ctr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377" algn="ctr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566" algn="ctr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754" algn="ctr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r>
              <a:rPr lang="ru-RU" altLang="ru-RU" dirty="0"/>
              <a:t>Вклад ВЭШ в подготовку  руководителей-лидеров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15361"/>
          <a:stretch/>
        </p:blipFill>
        <p:spPr>
          <a:xfrm>
            <a:off x="293808" y="3423125"/>
            <a:ext cx="4109319" cy="20139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r="8908"/>
          <a:stretch/>
        </p:blipFill>
        <p:spPr>
          <a:xfrm>
            <a:off x="8684185" y="3423124"/>
            <a:ext cx="3247084" cy="20139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b="22342"/>
          <a:stretch/>
        </p:blipFill>
        <p:spPr>
          <a:xfrm>
            <a:off x="3106795" y="4524941"/>
            <a:ext cx="6528776" cy="201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639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rgbClr val="128C91"/>
            </a:gs>
            <a:gs pos="100000">
              <a:srgbClr val="51A65D"/>
            </a:gs>
          </a:gsLst>
          <a:lin ang="4980000" scaled="0"/>
        </a:grad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18536</TotalTime>
  <Words>1394</Words>
  <Application>Microsoft Office PowerPoint</Application>
  <PresentationFormat>Широкоэкранный</PresentationFormat>
  <Paragraphs>143</Paragraphs>
  <Slides>11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Calibri</vt:lpstr>
      <vt:lpstr>Wingdings</vt:lpstr>
      <vt:lpstr>Arial Narrow</vt:lpstr>
      <vt:lpstr>Gill Sans</vt:lpstr>
      <vt:lpstr>Arial</vt:lpstr>
      <vt:lpstr>Century Gothic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Виталий</dc:creator>
  <cp:lastModifiedBy>Valentin Galenko</cp:lastModifiedBy>
  <cp:revision>937</cp:revision>
  <cp:lastPrinted>2021-10-01T09:29:53Z</cp:lastPrinted>
  <dcterms:created xsi:type="dcterms:W3CDTF">2016-07-14T12:34:36Z</dcterms:created>
  <dcterms:modified xsi:type="dcterms:W3CDTF">2023-03-15T20:37:14Z</dcterms:modified>
</cp:coreProperties>
</file>